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88" r:id="rId5"/>
    <p:sldId id="447" r:id="rId6"/>
    <p:sldId id="519" r:id="rId7"/>
    <p:sldId id="520" r:id="rId8"/>
    <p:sldId id="521" r:id="rId9"/>
    <p:sldId id="522" r:id="rId10"/>
    <p:sldId id="524" r:id="rId11"/>
    <p:sldId id="525" r:id="rId12"/>
    <p:sldId id="526" r:id="rId13"/>
    <p:sldId id="528" r:id="rId14"/>
    <p:sldId id="529" r:id="rId15"/>
    <p:sldId id="531" r:id="rId16"/>
    <p:sldId id="533" r:id="rId17"/>
    <p:sldId id="542" r:id="rId18"/>
    <p:sldId id="543" r:id="rId19"/>
    <p:sldId id="544" r:id="rId20"/>
    <p:sldId id="545" r:id="rId21"/>
    <p:sldId id="534" r:id="rId22"/>
    <p:sldId id="530" r:id="rId23"/>
    <p:sldId id="535" r:id="rId24"/>
    <p:sldId id="546" r:id="rId25"/>
    <p:sldId id="536" r:id="rId26"/>
    <p:sldId id="547" r:id="rId27"/>
    <p:sldId id="548" r:id="rId28"/>
    <p:sldId id="549" r:id="rId29"/>
    <p:sldId id="552" r:id="rId30"/>
    <p:sldId id="553" r:id="rId31"/>
    <p:sldId id="551" r:id="rId32"/>
    <p:sldId id="554" r:id="rId33"/>
    <p:sldId id="550" r:id="rId34"/>
    <p:sldId id="555" r:id="rId35"/>
    <p:sldId id="537" r:id="rId36"/>
    <p:sldId id="556" r:id="rId37"/>
    <p:sldId id="558" r:id="rId38"/>
    <p:sldId id="559" r:id="rId39"/>
    <p:sldId id="560" r:id="rId40"/>
    <p:sldId id="561" r:id="rId41"/>
    <p:sldId id="562" r:id="rId42"/>
    <p:sldId id="563" r:id="rId43"/>
    <p:sldId id="565" r:id="rId44"/>
    <p:sldId id="566" r:id="rId45"/>
    <p:sldId id="567" r:id="rId46"/>
    <p:sldId id="568" r:id="rId47"/>
    <p:sldId id="287" r:id="rId48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2D3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61284" autoAdjust="0"/>
  </p:normalViewPr>
  <p:slideViewPr>
    <p:cSldViewPr>
      <p:cViewPr varScale="1">
        <p:scale>
          <a:sx n="158" d="100"/>
          <a:sy n="158" d="100"/>
        </p:scale>
        <p:origin x="264" y="132"/>
      </p:cViewPr>
      <p:guideLst>
        <p:guide orient="horz" pos="1620"/>
        <p:guide pos="285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2.xml"/><Relationship Id="rId49" Type="http://schemas.openxmlformats.org/officeDocument/2006/relationships/presProps" Target="presProps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198D55F-D9BC-4128-9912-766D5559597D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A9A5F3A-92A4-4090-BDEE-4BB1B2D8908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1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E0A7DE5-54DD-4967-971F-06A6D336A1F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45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4BD41F9B-001B-45B6-85F6-0F365BEAB0C9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072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171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4A139C61-9F87-49FA-B2A4-2AC7E59DE21A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48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874B2FF8-539B-4475-ADA5-E383D27790B9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E90C529C-1486-446D-AA64-FE5F8433EF37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89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893400DF-778F-4E9E-99A9-5DC3663B9673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71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608928A1-EC75-4EFC-98EE-3E1EFDDAE901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915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346F0BEB-855C-4975-8526-9FC176BB196F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D5E3BF1F-345E-4B24-BD07-6803A29D67F0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325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54153B51-39ED-45ED-B715-255CA7766DFB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529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171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5ECD7473-FB6B-495F-9C9F-01E1CD6E24CB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1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17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DDE1E2E-043C-43A4-ABB9-A99403908A7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73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7193580A-4C8F-47C7-B030-E47C32188BBB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93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BFADDCD2-78FF-4D32-A85C-30EE24120C5D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14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7E3252D8-B790-49B7-BD64-7DF31CCDAFC6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349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96D907AF-C0A4-4584-A3C5-65333992F426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553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2A5B9062-EBF3-4B23-BC22-24CCF0FDC00C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75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B8727D26-07B2-42E0-A863-63ADEDE4DBC3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96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1F536C8E-A1E6-4B7E-960F-00D439922E58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716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B024E00C-E022-4545-BD07-6011CE62301B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737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C3A13904-B5E1-4FED-8989-6E32F0A79E04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757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39244378-7D3C-45E7-B225-F62392F38C1C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2E8D5926-605F-4A9D-B7E3-6795952F75C7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77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838CE1DD-F210-4606-ADE1-23DBB0C6A666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798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FBC5804D-0C99-4BAD-A8F5-5B7FCF252E96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192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171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218F1366-87E2-4A69-B644-EFC2519CE51F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39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14D3C06B-0F98-4632-8AA4-508BC9F9365C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60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25A105F6-6751-49F0-AA9A-ADE000AD110B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901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926030E8-1839-4B8D-8C3A-99912B81A9C7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9216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A1DED30C-44BC-4C33-A9D8-51A2E3754F2D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942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1D0295AE-6FEF-4D52-A816-62C571BFD55B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962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6C363BAC-CE8B-4BDB-9637-19D97EAD1D68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983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C15811F1-FED6-4ED1-A296-7892902346C4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29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6E215653-71F5-437D-A4D5-F2E17BB501ED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035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8F931A8B-E604-43A2-8DFC-961B955260E0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445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0FA3C49A-5B1E-4691-9215-EF16ED08F5CF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649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660AF22F-6B68-41D7-8C63-FBF6963A5E46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85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595E2012-0246-471B-9B1A-3E90B801F822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105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2BCC088E-54FE-4D83-8F32-140AF76AE46D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126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656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372D35-7045-405D-A2D6-F132B9E92A8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433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443F230F-A296-4190-85BC-3D6031F42A55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3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4E7B6A78-C350-48D3-BE50-C224B30C6FAB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B42101ED-FA90-47E7-948C-572DE969E426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04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BC907A8B-7200-4767-AFFD-031EF4754BC1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25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CF3FB180-A052-4A0F-B49F-18E0B6334869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建筑 副本"/>
          <p:cNvPicPr>
            <a:picLocks noChangeAspect="1" noChangeArrowheads="1"/>
          </p:cNvPicPr>
          <p:nvPr/>
        </p:nvPicPr>
        <p:blipFill>
          <a:blip r:embed="rId2" cstate="print"/>
          <a:srcRect l="5229" t="10382" r="6635" b="-2715"/>
          <a:stretch>
            <a:fillRect/>
          </a:stretch>
        </p:blipFill>
        <p:spPr bwMode="auto">
          <a:xfrm>
            <a:off x="-2895600" y="2"/>
            <a:ext cx="8534400" cy="5328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895600" y="-27388"/>
            <a:ext cx="3276600" cy="47561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00" b="1">
              <a:solidFill>
                <a:srgbClr val="000000"/>
              </a:solidFill>
              <a:ea typeface="楷体_GB2312" pitchFamily="49" charset="-122"/>
            </a:endParaRPr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339977" y="1600367"/>
            <a:ext cx="6804025" cy="1102633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339975" y="2950673"/>
            <a:ext cx="6400800" cy="1314586"/>
          </a:xfrm>
        </p:spPr>
        <p:txBody>
          <a:bodyPr/>
          <a:lstStyle>
            <a:lvl1pPr marL="0" indent="0" algn="ctr">
              <a:buFontTx/>
              <a:buNone/>
              <a:defRPr b="0"/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4684401"/>
            <a:ext cx="2133600" cy="357224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595">
                <a:ea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401"/>
            <a:ext cx="2895600" cy="357224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4684401"/>
            <a:ext cx="2133600" cy="357224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595">
                <a:ea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072198" y="4608207"/>
            <a:ext cx="3071802" cy="535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821"/>
            <a:ext cx="5486400" cy="425096"/>
          </a:xfrm>
        </p:spPr>
        <p:txBody>
          <a:bodyPr anchor="b"/>
          <a:lstStyle>
            <a:lvl1pPr algn="l">
              <a:defRPr sz="845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629"/>
            <a:ext cx="5486400" cy="3086418"/>
          </a:xfrm>
        </p:spPr>
        <p:txBody>
          <a:bodyPr/>
          <a:lstStyle>
            <a:lvl1pPr marL="0" indent="0">
              <a:buNone/>
              <a:defRPr sz="1350"/>
            </a:lvl1pPr>
            <a:lvl2pPr marL="193040" indent="0">
              <a:buNone/>
              <a:defRPr sz="1180"/>
            </a:lvl2pPr>
            <a:lvl3pPr marL="386080" indent="0">
              <a:buNone/>
              <a:defRPr sz="1015"/>
            </a:lvl3pPr>
            <a:lvl4pPr marL="578485" indent="0">
              <a:buNone/>
              <a:defRPr sz="845"/>
            </a:lvl4pPr>
            <a:lvl5pPr marL="771525" indent="0">
              <a:buNone/>
              <a:defRPr sz="845"/>
            </a:lvl5pPr>
            <a:lvl6pPr marL="964565" indent="0">
              <a:buNone/>
              <a:defRPr sz="845"/>
            </a:lvl6pPr>
            <a:lvl7pPr marL="1157605" indent="0">
              <a:buNone/>
              <a:defRPr sz="845"/>
            </a:lvl7pPr>
            <a:lvl8pPr marL="1350010" indent="0">
              <a:buNone/>
              <a:defRPr sz="845"/>
            </a:lvl8pPr>
            <a:lvl9pPr marL="1543685" indent="0">
              <a:buNone/>
              <a:defRPr sz="845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19"/>
            <a:ext cx="5486400" cy="603709"/>
          </a:xfrm>
        </p:spPr>
        <p:txBody>
          <a:bodyPr/>
          <a:lstStyle>
            <a:lvl1pPr marL="0" indent="0">
              <a:buNone/>
              <a:defRPr sz="595"/>
            </a:lvl1pPr>
            <a:lvl2pPr marL="193040" indent="0">
              <a:buNone/>
              <a:defRPr sz="505"/>
            </a:lvl2pPr>
            <a:lvl3pPr marL="386080" indent="0">
              <a:buNone/>
              <a:defRPr sz="425"/>
            </a:lvl3pPr>
            <a:lvl4pPr marL="578485" indent="0">
              <a:buNone/>
              <a:defRPr sz="380"/>
            </a:lvl4pPr>
            <a:lvl5pPr marL="771525" indent="0">
              <a:buNone/>
              <a:defRPr sz="380"/>
            </a:lvl5pPr>
            <a:lvl6pPr marL="964565" indent="0">
              <a:buNone/>
              <a:defRPr sz="380"/>
            </a:lvl6pPr>
            <a:lvl7pPr marL="1157605" indent="0">
              <a:buNone/>
              <a:defRPr sz="380"/>
            </a:lvl7pPr>
            <a:lvl8pPr marL="1350010" indent="0">
              <a:buNone/>
              <a:defRPr sz="380"/>
            </a:lvl8pPr>
            <a:lvl9pPr marL="1543685" indent="0">
              <a:buNone/>
              <a:defRPr sz="38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05590" y="141701"/>
            <a:ext cx="2092325" cy="437480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3851" y="141701"/>
            <a:ext cx="6129338" cy="437480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517"/>
            <a:ext cx="7772400" cy="1021662"/>
          </a:xfrm>
        </p:spPr>
        <p:txBody>
          <a:bodyPr anchor="t"/>
          <a:lstStyle>
            <a:lvl1pPr algn="l">
              <a:defRPr sz="169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258"/>
            <a:ext cx="7772400" cy="1125256"/>
          </a:xfrm>
        </p:spPr>
        <p:txBody>
          <a:bodyPr anchor="b"/>
          <a:lstStyle>
            <a:lvl1pPr marL="0" indent="0">
              <a:buNone/>
              <a:defRPr sz="845"/>
            </a:lvl1pPr>
            <a:lvl2pPr marL="193040" indent="0">
              <a:buNone/>
              <a:defRPr sz="760"/>
            </a:lvl2pPr>
            <a:lvl3pPr marL="386080" indent="0">
              <a:buNone/>
              <a:defRPr sz="675"/>
            </a:lvl3pPr>
            <a:lvl4pPr marL="578485" indent="0">
              <a:buNone/>
              <a:defRPr sz="595"/>
            </a:lvl4pPr>
            <a:lvl5pPr marL="771525" indent="0">
              <a:buNone/>
              <a:defRPr sz="595"/>
            </a:lvl5pPr>
            <a:lvl6pPr marL="964565" indent="0">
              <a:buNone/>
              <a:defRPr sz="595"/>
            </a:lvl6pPr>
            <a:lvl7pPr marL="1157605" indent="0">
              <a:buNone/>
              <a:defRPr sz="595"/>
            </a:lvl7pPr>
            <a:lvl8pPr marL="1350010" indent="0">
              <a:buNone/>
              <a:defRPr sz="595"/>
            </a:lvl8pPr>
            <a:lvl9pPr marL="1543685" indent="0">
              <a:buNone/>
              <a:defRPr sz="59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951407"/>
            <a:ext cx="4038600" cy="3565099"/>
          </a:xfrm>
        </p:spPr>
        <p:txBody>
          <a:bodyPr/>
          <a:lstStyle>
            <a:lvl1pPr>
              <a:defRPr sz="1180"/>
            </a:lvl1pPr>
            <a:lvl2pPr>
              <a:defRPr sz="1015"/>
            </a:lvl2pPr>
            <a:lvl3pPr>
              <a:defRPr sz="845"/>
            </a:lvl3pPr>
            <a:lvl4pPr>
              <a:defRPr sz="760"/>
            </a:lvl4pPr>
            <a:lvl5pPr>
              <a:defRPr sz="76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951407"/>
            <a:ext cx="4038600" cy="3565099"/>
          </a:xfrm>
        </p:spPr>
        <p:txBody>
          <a:bodyPr/>
          <a:lstStyle>
            <a:lvl1pPr>
              <a:defRPr sz="1180"/>
            </a:lvl1pPr>
            <a:lvl2pPr>
              <a:defRPr sz="1015"/>
            </a:lvl2pPr>
            <a:lvl3pPr>
              <a:defRPr sz="845"/>
            </a:lvl3pPr>
            <a:lvl4pPr>
              <a:defRPr sz="760"/>
            </a:lvl4pPr>
            <a:lvl5pPr>
              <a:defRPr sz="76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00"/>
            <a:ext cx="8229600" cy="85733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453"/>
            <a:ext cx="4040188" cy="479871"/>
          </a:xfrm>
        </p:spPr>
        <p:txBody>
          <a:bodyPr anchor="b"/>
          <a:lstStyle>
            <a:lvl1pPr marL="0" indent="0">
              <a:buNone/>
              <a:defRPr sz="1015" b="1"/>
            </a:lvl1pPr>
            <a:lvl2pPr marL="193040" indent="0">
              <a:buNone/>
              <a:defRPr sz="845" b="1"/>
            </a:lvl2pPr>
            <a:lvl3pPr marL="386080" indent="0">
              <a:buNone/>
              <a:defRPr sz="760" b="1"/>
            </a:lvl3pPr>
            <a:lvl4pPr marL="578485" indent="0">
              <a:buNone/>
              <a:defRPr sz="675" b="1"/>
            </a:lvl4pPr>
            <a:lvl5pPr marL="771525" indent="0">
              <a:buNone/>
              <a:defRPr sz="675" b="1"/>
            </a:lvl5pPr>
            <a:lvl6pPr marL="964565" indent="0">
              <a:buNone/>
              <a:defRPr sz="675" b="1"/>
            </a:lvl6pPr>
            <a:lvl7pPr marL="1157605" indent="0">
              <a:buNone/>
              <a:defRPr sz="675" b="1"/>
            </a:lvl7pPr>
            <a:lvl8pPr marL="1350010" indent="0">
              <a:buNone/>
              <a:defRPr sz="675" b="1"/>
            </a:lvl8pPr>
            <a:lvl9pPr marL="1543685" indent="0">
              <a:buNone/>
              <a:defRPr sz="675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324"/>
            <a:ext cx="4040188" cy="2963770"/>
          </a:xfrm>
        </p:spPr>
        <p:txBody>
          <a:bodyPr/>
          <a:lstStyle>
            <a:lvl1pPr>
              <a:defRPr sz="1015"/>
            </a:lvl1pPr>
            <a:lvl2pPr>
              <a:defRPr sz="845"/>
            </a:lvl2pPr>
            <a:lvl3pPr>
              <a:defRPr sz="760"/>
            </a:lvl3pPr>
            <a:lvl4pPr>
              <a:defRPr sz="675"/>
            </a:lvl4pPr>
            <a:lvl5pPr>
              <a:defRPr sz="675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151453"/>
            <a:ext cx="4041775" cy="479871"/>
          </a:xfrm>
        </p:spPr>
        <p:txBody>
          <a:bodyPr anchor="b"/>
          <a:lstStyle>
            <a:lvl1pPr marL="0" indent="0">
              <a:buNone/>
              <a:defRPr sz="1015" b="1"/>
            </a:lvl1pPr>
            <a:lvl2pPr marL="193040" indent="0">
              <a:buNone/>
              <a:defRPr sz="845" b="1"/>
            </a:lvl2pPr>
            <a:lvl3pPr marL="386080" indent="0">
              <a:buNone/>
              <a:defRPr sz="760" b="1"/>
            </a:lvl3pPr>
            <a:lvl4pPr marL="578485" indent="0">
              <a:buNone/>
              <a:defRPr sz="675" b="1"/>
            </a:lvl4pPr>
            <a:lvl5pPr marL="771525" indent="0">
              <a:buNone/>
              <a:defRPr sz="675" b="1"/>
            </a:lvl5pPr>
            <a:lvl6pPr marL="964565" indent="0">
              <a:buNone/>
              <a:defRPr sz="675" b="1"/>
            </a:lvl6pPr>
            <a:lvl7pPr marL="1157605" indent="0">
              <a:buNone/>
              <a:defRPr sz="675" b="1"/>
            </a:lvl7pPr>
            <a:lvl8pPr marL="1350010" indent="0">
              <a:buNone/>
              <a:defRPr sz="675" b="1"/>
            </a:lvl8pPr>
            <a:lvl9pPr marL="1543685" indent="0">
              <a:buNone/>
              <a:defRPr sz="675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631324"/>
            <a:ext cx="4041775" cy="2963770"/>
          </a:xfrm>
        </p:spPr>
        <p:txBody>
          <a:bodyPr/>
          <a:lstStyle>
            <a:lvl1pPr>
              <a:defRPr sz="1015"/>
            </a:lvl1pPr>
            <a:lvl2pPr>
              <a:defRPr sz="845"/>
            </a:lvl2pPr>
            <a:lvl3pPr>
              <a:defRPr sz="760"/>
            </a:lvl3pPr>
            <a:lvl4pPr>
              <a:defRPr sz="675"/>
            </a:lvl4pPr>
            <a:lvl5pPr>
              <a:defRPr sz="675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141701"/>
            <a:ext cx="8135938" cy="340538"/>
          </a:xfrm>
        </p:spPr>
        <p:txBody>
          <a:bodyPr/>
          <a:lstStyle>
            <a:lvl1pPr>
              <a:defRPr sz="118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2264" y="481048"/>
            <a:ext cx="8107388" cy="17533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141701"/>
            <a:ext cx="8135938" cy="340538"/>
          </a:xfrm>
        </p:spPr>
        <p:txBody>
          <a:bodyPr/>
          <a:lstStyle>
            <a:lvl1pPr>
              <a:defRPr sz="885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2264" y="428654"/>
            <a:ext cx="8321702" cy="179966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809"/>
            <a:ext cx="3008313" cy="871628"/>
          </a:xfrm>
        </p:spPr>
        <p:txBody>
          <a:bodyPr anchor="b"/>
          <a:lstStyle>
            <a:lvl1pPr algn="l">
              <a:defRPr sz="845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11"/>
            <a:ext cx="5111750" cy="4390287"/>
          </a:xfrm>
        </p:spPr>
        <p:txBody>
          <a:bodyPr/>
          <a:lstStyle>
            <a:lvl1pPr>
              <a:defRPr sz="1350"/>
            </a:lvl1pPr>
            <a:lvl2pPr>
              <a:defRPr sz="1180"/>
            </a:lvl2pPr>
            <a:lvl3pPr>
              <a:defRPr sz="1015"/>
            </a:lvl3pPr>
            <a:lvl4pPr>
              <a:defRPr sz="845"/>
            </a:lvl4pPr>
            <a:lvl5pPr>
              <a:defRPr sz="845"/>
            </a:lvl5pPr>
            <a:lvl6pPr>
              <a:defRPr sz="845"/>
            </a:lvl6pPr>
            <a:lvl7pPr>
              <a:defRPr sz="845"/>
            </a:lvl7pPr>
            <a:lvl8pPr>
              <a:defRPr sz="845"/>
            </a:lvl8pPr>
            <a:lvl9pPr>
              <a:defRPr sz="84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437"/>
            <a:ext cx="3008313" cy="3518660"/>
          </a:xfrm>
        </p:spPr>
        <p:txBody>
          <a:bodyPr/>
          <a:lstStyle>
            <a:lvl1pPr marL="0" indent="0">
              <a:buNone/>
              <a:defRPr sz="595"/>
            </a:lvl1pPr>
            <a:lvl2pPr marL="193040" indent="0">
              <a:buNone/>
              <a:defRPr sz="505"/>
            </a:lvl2pPr>
            <a:lvl3pPr marL="386080" indent="0">
              <a:buNone/>
              <a:defRPr sz="425"/>
            </a:lvl3pPr>
            <a:lvl4pPr marL="578485" indent="0">
              <a:buNone/>
              <a:defRPr sz="380"/>
            </a:lvl4pPr>
            <a:lvl5pPr marL="771525" indent="0">
              <a:buNone/>
              <a:defRPr sz="380"/>
            </a:lvl5pPr>
            <a:lvl6pPr marL="964565" indent="0">
              <a:buNone/>
              <a:defRPr sz="380"/>
            </a:lvl6pPr>
            <a:lvl7pPr marL="1157605" indent="0">
              <a:buNone/>
              <a:defRPr sz="380"/>
            </a:lvl7pPr>
            <a:lvl8pPr marL="1350010" indent="0">
              <a:buNone/>
              <a:defRPr sz="380"/>
            </a:lvl8pPr>
            <a:lvl9pPr marL="1543685" indent="0">
              <a:buNone/>
              <a:defRPr sz="38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vmlDrawing" Target="../drawings/vmlDrawing1.vml"/><Relationship Id="rId21" Type="http://schemas.openxmlformats.org/officeDocument/2006/relationships/image" Target="../media/image6.png"/><Relationship Id="rId20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9" Type="http://schemas.openxmlformats.org/officeDocument/2006/relationships/oleObject" Target="../embeddings/oleObject2.bin"/><Relationship Id="rId18" Type="http://schemas.openxmlformats.org/officeDocument/2006/relationships/image" Target="../media/image4.png"/><Relationship Id="rId17" Type="http://schemas.openxmlformats.org/officeDocument/2006/relationships/oleObject" Target="../embeddings/oleObject1.bin"/><Relationship Id="rId16" Type="http://schemas.openxmlformats.org/officeDocument/2006/relationships/image" Target="../media/image3.jpe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23" descr="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066800" y="482252"/>
            <a:ext cx="6096000" cy="443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8"/>
          <p:cNvGrpSpPr/>
          <p:nvPr/>
        </p:nvGrpSpPr>
        <p:grpSpPr bwMode="auto">
          <a:xfrm>
            <a:off x="0" y="4722506"/>
            <a:ext cx="9144000" cy="421525"/>
            <a:chOff x="0" y="0"/>
            <a:chExt cx="5760" cy="354"/>
          </a:xfrm>
        </p:grpSpPr>
        <p:graphicFrame>
          <p:nvGraphicFramePr>
            <p:cNvPr id="1026" name="Object 19"/>
            <p:cNvGraphicFramePr>
              <a:graphicFrameLocks noChangeAspect="1"/>
            </p:cNvGraphicFramePr>
            <p:nvPr/>
          </p:nvGraphicFramePr>
          <p:xfrm>
            <a:off x="0" y="0"/>
            <a:ext cx="5760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8" name="Image" r:id="rId17" imgW="11861800" imgH="685800" progId="">
                    <p:embed/>
                  </p:oleObj>
                </mc:Choice>
                <mc:Fallback>
                  <p:oleObj name="Image" r:id="rId17" imgW="11861800" imgH="685800" progId="">
                    <p:embed/>
                    <p:pic>
                      <p:nvPicPr>
                        <p:cNvPr id="0" name="Picture 14" descr="image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0" y="0"/>
                          <a:ext cx="5760" cy="35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Group 20"/>
            <p:cNvGrpSpPr/>
            <p:nvPr userDrawn="1"/>
          </p:nvGrpSpPr>
          <p:grpSpPr bwMode="auto">
            <a:xfrm>
              <a:off x="96" y="0"/>
              <a:ext cx="3057" cy="336"/>
              <a:chOff x="96" y="0"/>
              <a:chExt cx="3057" cy="336"/>
            </a:xfrm>
          </p:grpSpPr>
          <p:graphicFrame>
            <p:nvGraphicFramePr>
              <p:cNvPr id="1027" name="Object 21"/>
              <p:cNvGraphicFramePr>
                <a:graphicFrameLocks noChangeAspect="1"/>
              </p:cNvGraphicFramePr>
              <p:nvPr/>
            </p:nvGraphicFramePr>
            <p:xfrm>
              <a:off x="672" y="64"/>
              <a:ext cx="2481" cy="2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69" name="Image" r:id="rId19" imgW="3937635" imgH="382270" progId="">
                      <p:embed/>
                    </p:oleObj>
                  </mc:Choice>
                  <mc:Fallback>
                    <p:oleObj name="Image" r:id="rId19" imgW="3937635" imgH="382270" progId="">
                      <p:embed/>
                      <p:pic>
                        <p:nvPicPr>
                          <p:cNvPr id="0" name="Picture 15" descr="image5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672" y="64"/>
                            <a:ext cx="2481" cy="241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036" name="Picture 22" descr="xuanchuan"/>
              <p:cNvPicPr>
                <a:picLocks noChangeAspect="1" noChangeArrowheads="1" noCrop="1"/>
              </p:cNvPicPr>
              <p:nvPr userDrawn="1"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>
                <a:off x="96" y="0"/>
                <a:ext cx="384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03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41701"/>
            <a:ext cx="8135938" cy="71563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951407"/>
            <a:ext cx="8229600" cy="35650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038727" y="4840391"/>
            <a:ext cx="4105275" cy="3036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595" b="1">
                <a:solidFill>
                  <a:schemeClr val="bg1"/>
                </a:solidFill>
                <a:ea typeface="+mn-ea"/>
              </a:defRPr>
            </a:lvl1pPr>
          </a:lstStyle>
          <a:p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>
    <p:fade/>
  </p:transition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69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144780" indent="-144780" algn="l" rtl="0" eaLnBrk="1" fontAlgn="base" hangingPunct="1">
        <a:spcBef>
          <a:spcPct val="8000"/>
        </a:spcBef>
        <a:spcAft>
          <a:spcPct val="5000"/>
        </a:spcAft>
        <a:buChar char="•"/>
        <a:defRPr sz="1350" b="1">
          <a:solidFill>
            <a:schemeClr val="tx1"/>
          </a:solidFill>
          <a:latin typeface="+mn-lt"/>
          <a:ea typeface="+mn-ea"/>
          <a:cs typeface="+mn-cs"/>
        </a:defRPr>
      </a:lvl1pPr>
      <a:lvl2pPr marL="313690" indent="-120650" algn="l" rtl="0" eaLnBrk="1" fontAlgn="base" hangingPunct="1">
        <a:spcBef>
          <a:spcPct val="8000"/>
        </a:spcBef>
        <a:spcAft>
          <a:spcPct val="5000"/>
        </a:spcAft>
        <a:buChar char="–"/>
        <a:defRPr sz="1350" b="1">
          <a:solidFill>
            <a:schemeClr val="tx1"/>
          </a:solidFill>
          <a:latin typeface="+mn-lt"/>
          <a:ea typeface="+mn-ea"/>
        </a:defRPr>
      </a:lvl2pPr>
      <a:lvl3pPr marL="482600" indent="-96520" algn="l" rtl="0" eaLnBrk="1" fontAlgn="base" hangingPunct="1">
        <a:spcBef>
          <a:spcPct val="8000"/>
        </a:spcBef>
        <a:spcAft>
          <a:spcPct val="5000"/>
        </a:spcAft>
        <a:buChar char="•"/>
        <a:defRPr sz="1180" b="1">
          <a:solidFill>
            <a:schemeClr val="tx1"/>
          </a:solidFill>
          <a:latin typeface="+mn-lt"/>
          <a:ea typeface="+mn-ea"/>
        </a:defRPr>
      </a:lvl3pPr>
      <a:lvl4pPr marL="675640" indent="-96520" algn="l" rtl="0" eaLnBrk="1" fontAlgn="base" hangingPunct="1">
        <a:spcBef>
          <a:spcPct val="8000"/>
        </a:spcBef>
        <a:spcAft>
          <a:spcPct val="5000"/>
        </a:spcAft>
        <a:buChar char="–"/>
        <a:defRPr sz="1015" b="1">
          <a:solidFill>
            <a:schemeClr val="tx1"/>
          </a:solidFill>
          <a:latin typeface="+mn-lt"/>
          <a:ea typeface="+mn-ea"/>
        </a:defRPr>
      </a:lvl4pPr>
      <a:lvl5pPr marL="868680" indent="-96520" algn="l" rtl="0" eaLnBrk="1" fontAlgn="base" hangingPunct="1">
        <a:spcBef>
          <a:spcPct val="8000"/>
        </a:spcBef>
        <a:spcAft>
          <a:spcPct val="5000"/>
        </a:spcAft>
        <a:buChar char="»"/>
        <a:defRPr sz="1015" b="1">
          <a:solidFill>
            <a:schemeClr val="tx1"/>
          </a:solidFill>
          <a:latin typeface="+mn-lt"/>
          <a:ea typeface="+mn-ea"/>
        </a:defRPr>
      </a:lvl5pPr>
      <a:lvl6pPr marL="1061720" indent="-96520" algn="l" rtl="0" eaLnBrk="1" fontAlgn="base" hangingPunct="1">
        <a:spcBef>
          <a:spcPct val="8000"/>
        </a:spcBef>
        <a:spcAft>
          <a:spcPct val="5000"/>
        </a:spcAft>
        <a:buChar char="»"/>
        <a:defRPr sz="1015" b="1">
          <a:solidFill>
            <a:schemeClr val="tx1"/>
          </a:solidFill>
          <a:latin typeface="+mn-lt"/>
          <a:ea typeface="+mn-ea"/>
        </a:defRPr>
      </a:lvl6pPr>
      <a:lvl7pPr marL="1254760" indent="-96520" algn="l" rtl="0" eaLnBrk="1" fontAlgn="base" hangingPunct="1">
        <a:spcBef>
          <a:spcPct val="8000"/>
        </a:spcBef>
        <a:spcAft>
          <a:spcPct val="5000"/>
        </a:spcAft>
        <a:buChar char="»"/>
        <a:defRPr sz="1015" b="1">
          <a:solidFill>
            <a:schemeClr val="tx1"/>
          </a:solidFill>
          <a:latin typeface="+mn-lt"/>
          <a:ea typeface="+mn-ea"/>
        </a:defRPr>
      </a:lvl7pPr>
      <a:lvl8pPr marL="1447165" indent="-96520" algn="l" rtl="0" eaLnBrk="1" fontAlgn="base" hangingPunct="1">
        <a:spcBef>
          <a:spcPct val="8000"/>
        </a:spcBef>
        <a:spcAft>
          <a:spcPct val="5000"/>
        </a:spcAft>
        <a:buChar char="»"/>
        <a:defRPr sz="1015" b="1">
          <a:solidFill>
            <a:schemeClr val="tx1"/>
          </a:solidFill>
          <a:latin typeface="+mn-lt"/>
          <a:ea typeface="+mn-ea"/>
        </a:defRPr>
      </a:lvl8pPr>
      <a:lvl9pPr marL="1640205" indent="-96520" algn="l" rtl="0" eaLnBrk="1" fontAlgn="base" hangingPunct="1">
        <a:spcBef>
          <a:spcPct val="8000"/>
        </a:spcBef>
        <a:spcAft>
          <a:spcPct val="5000"/>
        </a:spcAft>
        <a:buChar char="»"/>
        <a:defRPr sz="1015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386080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3040" algn="l" defTabSz="386080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6080" algn="l" defTabSz="386080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485" algn="l" defTabSz="386080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6080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565" algn="l" defTabSz="386080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605" algn="l" defTabSz="386080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010" algn="l" defTabSz="386080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685" algn="l" defTabSz="386080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24.jpe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8.xml"/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9.xml"/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1.xml"/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9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0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3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4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2" name="icon_search"/>
          <p:cNvGrpSpPr/>
          <p:nvPr/>
        </p:nvGrpSpPr>
        <p:grpSpPr bwMode="auto">
          <a:xfrm>
            <a:off x="8183563" y="133350"/>
            <a:ext cx="215900" cy="215900"/>
            <a:chOff x="8360326" y="910853"/>
            <a:chExt cx="216024" cy="216024"/>
          </a:xfrm>
        </p:grpSpPr>
        <p:sp>
          <p:nvSpPr>
            <p:cNvPr id="82" name="椭圆 81"/>
            <p:cNvSpPr/>
            <p:nvPr/>
          </p:nvSpPr>
          <p:spPr>
            <a:xfrm>
              <a:off x="8360326" y="910853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5133" name="Picture 6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8406426" y="959350"/>
              <a:ext cx="123825" cy="1190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123" name="icon_mail"/>
          <p:cNvGrpSpPr/>
          <p:nvPr/>
        </p:nvGrpSpPr>
        <p:grpSpPr bwMode="auto">
          <a:xfrm>
            <a:off x="8801100" y="133350"/>
            <a:ext cx="217488" cy="215900"/>
            <a:chOff x="7345982" y="1282464"/>
            <a:chExt cx="216024" cy="216024"/>
          </a:xfrm>
        </p:grpSpPr>
        <p:sp>
          <p:nvSpPr>
            <p:cNvPr id="1037" name="椭圆 1036"/>
            <p:cNvSpPr/>
            <p:nvPr/>
          </p:nvSpPr>
          <p:spPr>
            <a:xfrm>
              <a:off x="7345982" y="1282464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5131" name="Picture 7" descr="F:\文件临时存放区\66_014_c\图片\image 298.png"/>
            <p:cNvPicPr>
              <a:picLocks noChangeAspect="1" noChangeArrowheads="1"/>
            </p:cNvPicPr>
            <p:nvPr/>
          </p:nvPicPr>
          <p:blipFill>
            <a:blip r:embed="rId2">
              <a:biLevel thresh="50000"/>
              <a:grayscl/>
            </a:blip>
            <a:srcRect/>
            <a:stretch>
              <a:fillRect/>
            </a:stretch>
          </p:blipFill>
          <p:spPr bwMode="auto">
            <a:xfrm>
              <a:off x="7396844" y="1347614"/>
              <a:ext cx="114300" cy="85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124" name="组合 1"/>
          <p:cNvGrpSpPr/>
          <p:nvPr/>
        </p:nvGrpSpPr>
        <p:grpSpPr bwMode="auto">
          <a:xfrm>
            <a:off x="8493125" y="133350"/>
            <a:ext cx="215900" cy="215900"/>
            <a:chOff x="8492617" y="133635"/>
            <a:chExt cx="216024" cy="216024"/>
          </a:xfrm>
        </p:grpSpPr>
        <p:sp>
          <p:nvSpPr>
            <p:cNvPr id="78" name="icon_home_green"/>
            <p:cNvSpPr/>
            <p:nvPr/>
          </p:nvSpPr>
          <p:spPr>
            <a:xfrm>
              <a:off x="8492617" y="133635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5129" name="icon_home" descr="F:\文件临时存放区\66_014_c\图片\image 304.png"/>
            <p:cNvPicPr>
              <a:picLocks noChangeAspect="1" noChangeArrowheads="1"/>
            </p:cNvPicPr>
            <p:nvPr/>
          </p:nvPicPr>
          <p:blipFill>
            <a:blip r:embed="rId3">
              <a:biLevel thresh="50000"/>
              <a:grayscl/>
            </a:blip>
            <a:srcRect/>
            <a:stretch>
              <a:fillRect/>
            </a:stretch>
          </p:blipFill>
          <p:spPr bwMode="auto">
            <a:xfrm>
              <a:off x="8521572" y="167352"/>
              <a:ext cx="142875" cy="133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125" name="TextBox 6"/>
          <p:cNvSpPr txBox="1">
            <a:spLocks noChangeArrowheads="1"/>
          </p:cNvSpPr>
          <p:nvPr/>
        </p:nvSpPr>
        <p:spPr bwMode="auto">
          <a:xfrm>
            <a:off x="1063625" y="1058863"/>
            <a:ext cx="6910388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第二讲  人力资源战略规划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331913" y="1995488"/>
            <a:ext cx="6408737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7" name="TextBox 65"/>
          <p:cNvSpPr txBox="1">
            <a:spLocks noChangeArrowheads="1"/>
          </p:cNvSpPr>
          <p:nvPr/>
        </p:nvSpPr>
        <p:spPr bwMode="auto">
          <a:xfrm>
            <a:off x="2268538" y="2427288"/>
            <a:ext cx="4464050" cy="17532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cs typeface="微软雅黑" panose="020B0503020204020204" charset="-122"/>
              </a:rPr>
              <a:t>吴海波 助理教授</a:t>
            </a:r>
            <a:endParaRPr lang="zh-CN" altLang="en-US" sz="2400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  <a:cs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楷体_GB2312" pitchFamily="49" charset="-122"/>
                <a:cs typeface="微软雅黑" panose="020B0503020204020204" charset="-122"/>
              </a:rPr>
              <a:t>华南理工大学 工商管理学院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楷体_GB2312" pitchFamily="49" charset="-122"/>
              <a:cs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楷体_GB2312" pitchFamily="49" charset="-122"/>
                <a:cs typeface="微软雅黑" panose="020B0503020204020204" charset="-122"/>
              </a:rPr>
              <a:t>2021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楷体_GB2312" pitchFamily="49" charset="-122"/>
                <a:cs typeface="微软雅黑" panose="020B0503020204020204" charset="-122"/>
              </a:rPr>
              <a:t>年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楷体_GB2312" pitchFamily="49" charset="-122"/>
                <a:cs typeface="微软雅黑" panose="020B0503020204020204" charset="-122"/>
              </a:rPr>
              <a:t>03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楷体_GB2312" pitchFamily="49" charset="-122"/>
                <a:cs typeface="微软雅黑" panose="020B0503020204020204" charset="-122"/>
              </a:rPr>
              <a:t>月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楷体_GB2312" pitchFamily="49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3556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558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3560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1" name="title_1"/>
          <p:cNvSpPr>
            <a:spLocks noChangeArrowheads="1"/>
          </p:cNvSpPr>
          <p:nvPr/>
        </p:nvSpPr>
        <p:spPr bwMode="auto">
          <a:xfrm>
            <a:off x="636588" y="915988"/>
            <a:ext cx="8328025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六、市场效果是目标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grpSp>
        <p:nvGrpSpPr>
          <p:cNvPr id="23562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63" name="关于我们"/>
          <p:cNvSpPr>
            <a:spLocks noChangeArrowheads="1"/>
          </p:cNvSpPr>
          <p:nvPr/>
        </p:nvSpPr>
        <p:spPr bwMode="auto">
          <a:xfrm>
            <a:off x="568325" y="203200"/>
            <a:ext cx="4493538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案例：海尔公司的人力资源管理</a:t>
            </a:r>
            <a:endParaRPr lang="zh-CN" altLang="en-US" sz="2400" dirty="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65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6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7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3850" y="1347788"/>
            <a:ext cx="8640763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8" name="Picture 2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0825" y="3219450"/>
            <a:ext cx="56388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9" name="Picture 25" descr="sbu１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867400" y="3219450"/>
            <a:ext cx="3097213" cy="182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_bottom"/>
          <p:cNvSpPr/>
          <p:nvPr/>
        </p:nvSpPr>
        <p:spPr>
          <a:xfrm flipV="1">
            <a:off x="125413" y="4948238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Loading 100%"/>
          <p:cNvSpPr txBox="1"/>
          <p:nvPr/>
        </p:nvSpPr>
        <p:spPr>
          <a:xfrm>
            <a:off x="3641725" y="2519363"/>
            <a:ext cx="1549400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Loading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100%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9699" name="LOGO"/>
          <p:cNvGrpSpPr/>
          <p:nvPr/>
        </p:nvGrpSpPr>
        <p:grpSpPr bwMode="auto">
          <a:xfrm>
            <a:off x="3292475" y="2392363"/>
            <a:ext cx="2305050" cy="684212"/>
            <a:chOff x="323528" y="230123"/>
            <a:chExt cx="2305372" cy="683856"/>
          </a:xfrm>
        </p:grpSpPr>
        <p:sp>
          <p:nvSpPr>
            <p:cNvPr id="4" name="TextBox 3"/>
            <p:cNvSpPr txBox="1"/>
            <p:nvPr/>
          </p:nvSpPr>
          <p:spPr>
            <a:xfrm>
              <a:off x="323528" y="245990"/>
              <a:ext cx="2237100" cy="57913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spc="-15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Com</a:t>
              </a:r>
              <a:r>
                <a:rPr lang="en-US" altLang="zh-CN" sz="3200" b="1" spc="-150" dirty="0" err="1">
                  <a:solidFill>
                    <a:srgbClr val="00B0F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LOGO</a:t>
              </a:r>
              <a:endParaRPr lang="zh-CN" altLang="en-US" sz="3200" b="1" spc="-150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3528" y="715645"/>
              <a:ext cx="2095793" cy="1983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SHENZHEN TX INFORMATION TECHNOLOGY CO.,LTD.</a:t>
              </a:r>
              <a:endPara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9750" name="leaf" descr="F:\文件临时存放区\66_014_c\图片\image 270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 rot="1942045">
              <a:off x="2362200" y="230123"/>
              <a:ext cx="2667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2" name="blue_nav_begin"/>
          <p:cNvSpPr/>
          <p:nvPr/>
        </p:nvSpPr>
        <p:spPr>
          <a:xfrm>
            <a:off x="125413" y="1135063"/>
            <a:ext cx="4424362" cy="36718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黑体" panose="02010609060101010101" pitchFamily="2" charset="-122"/>
            </a:endParaRPr>
          </a:p>
        </p:txBody>
      </p:sp>
      <p:sp>
        <p:nvSpPr>
          <p:cNvPr id="6" name="blue_nav_final"/>
          <p:cNvSpPr/>
          <p:nvPr/>
        </p:nvSpPr>
        <p:spPr>
          <a:xfrm>
            <a:off x="125413" y="1135063"/>
            <a:ext cx="2430462" cy="36718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黑体" panose="02010609060101010101" pitchFamily="2" charset="-122"/>
            </a:endParaRPr>
          </a:p>
        </p:txBody>
      </p:sp>
      <p:sp>
        <p:nvSpPr>
          <p:cNvPr id="11" name="mask_left_white"/>
          <p:cNvSpPr/>
          <p:nvPr/>
        </p:nvSpPr>
        <p:spPr>
          <a:xfrm>
            <a:off x="0" y="0"/>
            <a:ext cx="125413" cy="4859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rectangle_begin"/>
          <p:cNvSpPr/>
          <p:nvPr/>
        </p:nvSpPr>
        <p:spPr>
          <a:xfrm>
            <a:off x="4594225" y="1135063"/>
            <a:ext cx="4424363" cy="36718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4" name="rectangle_gray"/>
          <p:cNvSpPr/>
          <p:nvPr/>
        </p:nvSpPr>
        <p:spPr>
          <a:xfrm>
            <a:off x="4427538" y="1135063"/>
            <a:ext cx="4591050" cy="36718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mask_right_white"/>
          <p:cNvSpPr/>
          <p:nvPr/>
        </p:nvSpPr>
        <p:spPr>
          <a:xfrm>
            <a:off x="9018588" y="0"/>
            <a:ext cx="125412" cy="4859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9706" name="arrow_1"/>
          <p:cNvGrpSpPr>
            <a:grpSpLocks noChangeAspect="1"/>
          </p:cNvGrpSpPr>
          <p:nvPr/>
        </p:nvGrpSpPr>
        <p:grpSpPr bwMode="auto">
          <a:xfrm>
            <a:off x="595313" y="1579563"/>
            <a:ext cx="215900" cy="215900"/>
            <a:chOff x="510977" y="1676698"/>
            <a:chExt cx="174686" cy="174686"/>
          </a:xfrm>
        </p:grpSpPr>
        <p:sp>
          <p:nvSpPr>
            <p:cNvPr id="13" name="椭圆 12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541804" y="1766610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2700000">
              <a:off x="579053" y="1740921"/>
              <a:ext cx="7449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8100000">
              <a:off x="582907" y="1791014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707" name="arrow_2"/>
          <p:cNvGrpSpPr>
            <a:grpSpLocks noChangeAspect="1"/>
          </p:cNvGrpSpPr>
          <p:nvPr/>
        </p:nvGrpSpPr>
        <p:grpSpPr bwMode="auto">
          <a:xfrm>
            <a:off x="595313" y="2374900"/>
            <a:ext cx="215900" cy="215900"/>
            <a:chOff x="510977" y="1676698"/>
            <a:chExt cx="174686" cy="174686"/>
          </a:xfrm>
        </p:grpSpPr>
        <p:sp>
          <p:nvSpPr>
            <p:cNvPr id="14" name="椭圆 3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accent2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15" name="直接连接符 35"/>
            <p:cNvCxnSpPr/>
            <p:nvPr/>
          </p:nvCxnSpPr>
          <p:spPr>
            <a:xfrm>
              <a:off x="541804" y="1766610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36"/>
            <p:cNvCxnSpPr/>
            <p:nvPr/>
          </p:nvCxnSpPr>
          <p:spPr>
            <a:xfrm rot="2700000">
              <a:off x="579053" y="1740922"/>
              <a:ext cx="7449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37"/>
            <p:cNvCxnSpPr/>
            <p:nvPr/>
          </p:nvCxnSpPr>
          <p:spPr>
            <a:xfrm rot="8100000">
              <a:off x="582907" y="1791015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708" name="arrow_3"/>
          <p:cNvGrpSpPr>
            <a:grpSpLocks noChangeAspect="1"/>
          </p:cNvGrpSpPr>
          <p:nvPr/>
        </p:nvGrpSpPr>
        <p:grpSpPr bwMode="auto">
          <a:xfrm>
            <a:off x="595313" y="3146425"/>
            <a:ext cx="215900" cy="217488"/>
            <a:chOff x="510977" y="1676698"/>
            <a:chExt cx="174686" cy="174686"/>
          </a:xfrm>
        </p:grpSpPr>
        <p:sp>
          <p:nvSpPr>
            <p:cNvPr id="19" name="椭圆 41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20" name="直接连接符 42"/>
            <p:cNvCxnSpPr/>
            <p:nvPr/>
          </p:nvCxnSpPr>
          <p:spPr>
            <a:xfrm>
              <a:off x="541804" y="1767229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43"/>
            <p:cNvCxnSpPr/>
            <p:nvPr/>
          </p:nvCxnSpPr>
          <p:spPr>
            <a:xfrm rot="2700000">
              <a:off x="578688" y="1741090"/>
              <a:ext cx="7522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44"/>
            <p:cNvCxnSpPr/>
            <p:nvPr/>
          </p:nvCxnSpPr>
          <p:spPr>
            <a:xfrm rot="8100000">
              <a:off x="582907" y="1790180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09" name="关于我们"/>
          <p:cNvSpPr>
            <a:spLocks noChangeArrowheads="1"/>
          </p:cNvSpPr>
          <p:nvPr/>
        </p:nvSpPr>
        <p:spPr bwMode="auto">
          <a:xfrm>
            <a:off x="892175" y="1444625"/>
            <a:ext cx="30321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案例分析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sp>
        <p:nvSpPr>
          <p:cNvPr id="29710" name="产品介绍"/>
          <p:cNvSpPr>
            <a:spLocks noChangeArrowheads="1"/>
          </p:cNvSpPr>
          <p:nvPr/>
        </p:nvSpPr>
        <p:spPr bwMode="auto">
          <a:xfrm>
            <a:off x="892175" y="22098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folHlink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战略性人力资源管理</a:t>
            </a:r>
            <a:endParaRPr lang="zh-CN" altLang="en-US" sz="2400">
              <a:solidFill>
                <a:schemeClr val="folHlink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sp>
        <p:nvSpPr>
          <p:cNvPr id="29711" name="市场分析"/>
          <p:cNvSpPr>
            <a:spLocks noChangeArrowheads="1"/>
          </p:cNvSpPr>
          <p:nvPr/>
        </p:nvSpPr>
        <p:spPr bwMode="auto">
          <a:xfrm>
            <a:off x="892175" y="2979738"/>
            <a:ext cx="35369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人力资源战略规划的设计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grpSp>
        <p:nvGrpSpPr>
          <p:cNvPr id="29712" name="icon_search"/>
          <p:cNvGrpSpPr/>
          <p:nvPr/>
        </p:nvGrpSpPr>
        <p:grpSpPr bwMode="auto">
          <a:xfrm>
            <a:off x="8183563" y="133350"/>
            <a:ext cx="215900" cy="215900"/>
            <a:chOff x="8360326" y="910853"/>
            <a:chExt cx="216024" cy="216024"/>
          </a:xfrm>
        </p:grpSpPr>
        <p:sp>
          <p:nvSpPr>
            <p:cNvPr id="82" name="椭圆 81"/>
            <p:cNvSpPr/>
            <p:nvPr/>
          </p:nvSpPr>
          <p:spPr>
            <a:xfrm>
              <a:off x="8360326" y="910853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29735" name="Picture 6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406426" y="959350"/>
              <a:ext cx="123825" cy="1190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9713" name="icon_mail"/>
          <p:cNvGrpSpPr/>
          <p:nvPr/>
        </p:nvGrpSpPr>
        <p:grpSpPr bwMode="auto">
          <a:xfrm>
            <a:off x="8801100" y="133350"/>
            <a:ext cx="217488" cy="215900"/>
            <a:chOff x="7345982" y="1282464"/>
            <a:chExt cx="216024" cy="216024"/>
          </a:xfrm>
        </p:grpSpPr>
        <p:sp>
          <p:nvSpPr>
            <p:cNvPr id="1037" name="椭圆 1036"/>
            <p:cNvSpPr/>
            <p:nvPr/>
          </p:nvSpPr>
          <p:spPr>
            <a:xfrm>
              <a:off x="7345982" y="1282464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29733" name="Picture 7" descr="F:\文件临时存放区\66_014_c\图片\image 298.png"/>
            <p:cNvPicPr>
              <a:picLocks noChangeAspect="1" noChangeArrowheads="1"/>
            </p:cNvPicPr>
            <p:nvPr/>
          </p:nvPicPr>
          <p:blipFill>
            <a:blip r:embed="rId3">
              <a:biLevel thresh="50000"/>
              <a:grayscl/>
            </a:blip>
            <a:srcRect/>
            <a:stretch>
              <a:fillRect/>
            </a:stretch>
          </p:blipFill>
          <p:spPr bwMode="auto">
            <a:xfrm>
              <a:off x="7396844" y="1347614"/>
              <a:ext cx="114300" cy="85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0" name="icon_home_blue"/>
          <p:cNvSpPr/>
          <p:nvPr/>
        </p:nvSpPr>
        <p:spPr>
          <a:xfrm>
            <a:off x="8493125" y="134938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9716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4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717" name="直接连接符 14"/>
          <p:cNvCxnSpPr>
            <a:cxnSpLocks noChangeShapeType="1"/>
          </p:cNvCxnSpPr>
          <p:nvPr/>
        </p:nvCxnSpPr>
        <p:spPr bwMode="auto">
          <a:xfrm>
            <a:off x="539750" y="1973263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29718" name="直接连接符 14"/>
          <p:cNvCxnSpPr>
            <a:cxnSpLocks noChangeShapeType="1"/>
          </p:cNvCxnSpPr>
          <p:nvPr/>
        </p:nvCxnSpPr>
        <p:spPr bwMode="auto">
          <a:xfrm>
            <a:off x="539750" y="2735263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29719" name="直接连接符 14"/>
          <p:cNvCxnSpPr>
            <a:cxnSpLocks noChangeShapeType="1"/>
          </p:cNvCxnSpPr>
          <p:nvPr/>
        </p:nvCxnSpPr>
        <p:spPr bwMode="auto">
          <a:xfrm>
            <a:off x="539750" y="3508375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sp>
        <p:nvSpPr>
          <p:cNvPr id="29720" name="TextBox 3"/>
          <p:cNvSpPr txBox="1">
            <a:spLocks noChangeArrowheads="1"/>
          </p:cNvSpPr>
          <p:nvPr/>
        </p:nvSpPr>
        <p:spPr bwMode="auto">
          <a:xfrm>
            <a:off x="1331913" y="339725"/>
            <a:ext cx="2303462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rgbClr val="00B0F0"/>
                </a:solidFill>
                <a:ea typeface="黑体" panose="02010609060101010101" pitchFamily="2" charset="-122"/>
                <a:cs typeface="Arial" panose="020B0604020202020204" pitchFamily="34" charset="0"/>
              </a:rPr>
              <a:t>主要内容</a:t>
            </a:r>
            <a:endParaRPr lang="zh-CN" altLang="en-US" sz="3200" b="1">
              <a:solidFill>
                <a:srgbClr val="00B0F0"/>
              </a:solidFill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9721" name="Picture 5" descr="F:\文件临时存放区\66_014_c\图片\image 270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 rot="1942045">
            <a:off x="3635375" y="268288"/>
            <a:ext cx="266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722" name="直接连接符 14"/>
          <p:cNvCxnSpPr>
            <a:cxnSpLocks noChangeShapeType="1"/>
          </p:cNvCxnSpPr>
          <p:nvPr/>
        </p:nvCxnSpPr>
        <p:spPr bwMode="auto">
          <a:xfrm>
            <a:off x="468313" y="3506788"/>
            <a:ext cx="3887787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grpSp>
        <p:nvGrpSpPr>
          <p:cNvPr id="29723" name="arrow_3"/>
          <p:cNvGrpSpPr>
            <a:grpSpLocks noChangeAspect="1"/>
          </p:cNvGrpSpPr>
          <p:nvPr/>
        </p:nvGrpSpPr>
        <p:grpSpPr bwMode="auto">
          <a:xfrm>
            <a:off x="595313" y="3962400"/>
            <a:ext cx="215900" cy="217488"/>
            <a:chOff x="510977" y="1676698"/>
            <a:chExt cx="174686" cy="174686"/>
          </a:xfrm>
        </p:grpSpPr>
        <p:sp>
          <p:nvSpPr>
            <p:cNvPr id="3" name="椭圆 41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7" name="直接连接符 42"/>
            <p:cNvCxnSpPr/>
            <p:nvPr/>
          </p:nvCxnSpPr>
          <p:spPr>
            <a:xfrm>
              <a:off x="541804" y="1767229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43"/>
            <p:cNvCxnSpPr/>
            <p:nvPr/>
          </p:nvCxnSpPr>
          <p:spPr>
            <a:xfrm rot="2700000">
              <a:off x="578688" y="1741090"/>
              <a:ext cx="7522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44"/>
            <p:cNvCxnSpPr/>
            <p:nvPr/>
          </p:nvCxnSpPr>
          <p:spPr>
            <a:xfrm rot="8100000">
              <a:off x="582907" y="1790180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24" name="市场分析"/>
          <p:cNvSpPr>
            <a:spLocks noChangeArrowheads="1"/>
          </p:cNvSpPr>
          <p:nvPr/>
        </p:nvSpPr>
        <p:spPr bwMode="auto">
          <a:xfrm>
            <a:off x="892175" y="3795713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人力资源规划的技术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29725" name="直接连接符 14"/>
          <p:cNvCxnSpPr>
            <a:cxnSpLocks noChangeShapeType="1"/>
          </p:cNvCxnSpPr>
          <p:nvPr/>
        </p:nvCxnSpPr>
        <p:spPr bwMode="auto">
          <a:xfrm>
            <a:off x="539750" y="4324350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29726" name="直接连接符 14"/>
          <p:cNvCxnSpPr>
            <a:cxnSpLocks noChangeShapeType="1"/>
          </p:cNvCxnSpPr>
          <p:nvPr/>
        </p:nvCxnSpPr>
        <p:spPr bwMode="auto">
          <a:xfrm>
            <a:off x="468313" y="4322763"/>
            <a:ext cx="3887787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pic>
        <p:nvPicPr>
          <p:cNvPr id="29727" name="Picture 5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7538" y="1131888"/>
            <a:ext cx="4608512" cy="367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3796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3798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3800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01" name="title_1"/>
          <p:cNvSpPr>
            <a:spLocks noChangeArrowheads="1"/>
          </p:cNvSpPr>
          <p:nvPr/>
        </p:nvSpPr>
        <p:spPr bwMode="auto">
          <a:xfrm>
            <a:off x="636588" y="915988"/>
            <a:ext cx="4799012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战略</a:t>
            </a:r>
            <a:r>
              <a:rPr lang="en-US" altLang="zh-CN" b="1">
                <a:solidFill>
                  <a:schemeClr val="bg1"/>
                </a:solidFill>
              </a:rPr>
              <a:t>-</a:t>
            </a:r>
            <a:r>
              <a:rPr lang="zh-CN" altLang="en-US" b="1">
                <a:solidFill>
                  <a:schemeClr val="bg1"/>
                </a:solidFill>
              </a:rPr>
              <a:t>核心能力</a:t>
            </a:r>
            <a:r>
              <a:rPr lang="en-US" altLang="zh-CN" b="1">
                <a:solidFill>
                  <a:schemeClr val="bg1"/>
                </a:solidFill>
              </a:rPr>
              <a:t>-</a:t>
            </a:r>
            <a:r>
              <a:rPr lang="zh-CN" altLang="en-US" b="1">
                <a:solidFill>
                  <a:schemeClr val="bg1"/>
                </a:solidFill>
              </a:rPr>
              <a:t>核心人才</a:t>
            </a:r>
            <a:r>
              <a:rPr lang="en-US" altLang="zh-CN" b="1">
                <a:solidFill>
                  <a:schemeClr val="bg1"/>
                </a:solidFill>
              </a:rPr>
              <a:t>-</a:t>
            </a:r>
            <a:r>
              <a:rPr lang="zh-CN" altLang="en-US" b="1">
                <a:solidFill>
                  <a:schemeClr val="bg1"/>
                </a:solidFill>
              </a:rPr>
              <a:t>人力资源管理的逻辑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33802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803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战略性人力资源管理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805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6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7" name="Picture 2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92725" y="2284413"/>
            <a:ext cx="367188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08" name="WordArt 10"/>
          <p:cNvSpPr>
            <a:spLocks noChangeArrowheads="1" noChangeShapeType="1" noTextEdit="1"/>
          </p:cNvSpPr>
          <p:nvPr/>
        </p:nvSpPr>
        <p:spPr bwMode="auto">
          <a:xfrm>
            <a:off x="6011863" y="1779588"/>
            <a:ext cx="2232025" cy="2889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19050">
                  <a:solidFill>
                    <a:srgbClr val="99CCFF"/>
                  </a:solidFill>
                  <a:rou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人力资源管理</a:t>
            </a:r>
            <a:endParaRPr lang="zh-CN" altLang="en-US" sz="3600" kern="10">
              <a:ln w="19050">
                <a:solidFill>
                  <a:srgbClr val="99CCFF"/>
                </a:solidFill>
                <a:round/>
              </a:ln>
              <a:solidFill>
                <a:srgbClr val="0066CC"/>
              </a:solidFill>
              <a:effectLst>
                <a:outerShdw dist="35921" dir="2700000" algn="ctr" rotWithShape="0">
                  <a:srgbClr val="99000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3809" name="Picture 2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1188" y="1419225"/>
            <a:ext cx="2066925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10" name="Text Box 29"/>
          <p:cNvSpPr txBox="1">
            <a:spLocks noChangeArrowheads="1"/>
          </p:cNvSpPr>
          <p:nvPr/>
        </p:nvSpPr>
        <p:spPr bwMode="auto">
          <a:xfrm>
            <a:off x="2771775" y="1563688"/>
            <a:ext cx="1728788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>
                <a:latin typeface="Gill Sans Ultra Bold Condensed" panose="020B0A06020104020203"/>
              </a:rPr>
              <a:t>企业成功</a:t>
            </a:r>
            <a:endParaRPr lang="zh-CN" altLang="en-US" sz="2800" b="1">
              <a:latin typeface="Gill Sans Ultra Bold Condensed" panose="020B0A06020104020203"/>
            </a:endParaRPr>
          </a:p>
        </p:txBody>
      </p:sp>
      <p:sp>
        <p:nvSpPr>
          <p:cNvPr id="33811" name="AutoShape 30"/>
          <p:cNvSpPr>
            <a:spLocks noChangeArrowheads="1"/>
          </p:cNvSpPr>
          <p:nvPr/>
        </p:nvSpPr>
        <p:spPr bwMode="auto">
          <a:xfrm rot="5400000">
            <a:off x="4102894" y="3112294"/>
            <a:ext cx="1871663" cy="358775"/>
          </a:xfrm>
          <a:prstGeom prst="downArrow">
            <a:avLst>
              <a:gd name="adj1" fmla="val 73065"/>
              <a:gd name="adj2" fmla="val 46935"/>
            </a:avLst>
          </a:prstGeom>
          <a:gradFill rotWithShape="1">
            <a:gsLst>
              <a:gs pos="0">
                <a:srgbClr val="FFD3B6">
                  <a:alpha val="0"/>
                </a:srgbClr>
              </a:gs>
              <a:gs pos="100000">
                <a:srgbClr val="FF6600">
                  <a:alpha val="43999"/>
                </a:srgbClr>
              </a:gs>
            </a:gsLst>
            <a:lin ang="540000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3812" name="Picture 3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00338" y="2571750"/>
            <a:ext cx="2016125" cy="127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13" name="Text Box 34"/>
          <p:cNvSpPr txBox="1">
            <a:spLocks noChangeArrowheads="1"/>
          </p:cNvSpPr>
          <p:nvPr/>
        </p:nvSpPr>
        <p:spPr bwMode="auto">
          <a:xfrm>
            <a:off x="2843213" y="3940175"/>
            <a:ext cx="1728787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>
                <a:latin typeface="Gill Sans Ultra Bold Condensed" panose="020B0A06020104020203"/>
              </a:rPr>
              <a:t>战略目标</a:t>
            </a:r>
            <a:endParaRPr lang="zh-CN" altLang="en-US" sz="2800" b="1">
              <a:latin typeface="Gill Sans Ultra Bold Condensed" panose="020B0A06020104020203"/>
            </a:endParaRPr>
          </a:p>
        </p:txBody>
      </p:sp>
      <p:sp>
        <p:nvSpPr>
          <p:cNvPr id="33814" name="AutoShape 37"/>
          <p:cNvSpPr>
            <a:spLocks noChangeArrowheads="1"/>
          </p:cNvSpPr>
          <p:nvPr/>
        </p:nvSpPr>
        <p:spPr bwMode="auto">
          <a:xfrm rot="6506777">
            <a:off x="1413669" y="2769394"/>
            <a:ext cx="647700" cy="1223962"/>
          </a:xfrm>
          <a:prstGeom prst="curvedLeftArrow">
            <a:avLst>
              <a:gd name="adj1" fmla="val 37794"/>
              <a:gd name="adj2" fmla="val 75588"/>
              <a:gd name="adj3" fmla="val 33333"/>
            </a:avLst>
          </a:prstGeom>
          <a:solidFill>
            <a:schemeClr val="accent1">
              <a:alpha val="38823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8" grpId="0" animBg="1"/>
      <p:bldP spid="33810" grpId="0"/>
      <p:bldP spid="33811" grpId="0" animBg="1"/>
      <p:bldP spid="33813" grpId="0"/>
      <p:bldP spid="338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5844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5846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5848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9" name="title_1"/>
          <p:cNvSpPr>
            <a:spLocks noChangeArrowheads="1"/>
          </p:cNvSpPr>
          <p:nvPr/>
        </p:nvSpPr>
        <p:spPr bwMode="auto">
          <a:xfrm>
            <a:off x="636588" y="915988"/>
            <a:ext cx="4799012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 dirty="0">
                <a:solidFill>
                  <a:schemeClr val="bg1"/>
                </a:solidFill>
              </a:rPr>
              <a:t>组织战略与核心能力的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匹配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5850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851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战略性人力资源管理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53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4" name="Picture 2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0825" y="1419225"/>
            <a:ext cx="8764588" cy="338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7892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7894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7896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7" name="title_1"/>
          <p:cNvSpPr>
            <a:spLocks noChangeArrowheads="1"/>
          </p:cNvSpPr>
          <p:nvPr/>
        </p:nvSpPr>
        <p:spPr bwMode="auto">
          <a:xfrm>
            <a:off x="636588" y="915988"/>
            <a:ext cx="5159375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 dirty="0">
                <a:solidFill>
                  <a:schemeClr val="bg1"/>
                </a:solidFill>
              </a:rPr>
              <a:t>人力资源管理角色与组织战略、核心能力的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匹配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7898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899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战略性人力资源管理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901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02" name="Picture 2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3850" y="1419225"/>
            <a:ext cx="82804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6084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6086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6088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9" name="title_1"/>
          <p:cNvSpPr>
            <a:spLocks noChangeArrowheads="1"/>
          </p:cNvSpPr>
          <p:nvPr/>
        </p:nvSpPr>
        <p:spPr bwMode="auto">
          <a:xfrm>
            <a:off x="636588" y="915988"/>
            <a:ext cx="3503612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人力资源战略与竞争战略的匹配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46090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091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战略性人力资源管理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093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94" name="Picture 2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3850" y="1419225"/>
            <a:ext cx="8640763" cy="342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8132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8134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8136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7" name="title_1"/>
          <p:cNvSpPr>
            <a:spLocks noChangeArrowheads="1"/>
          </p:cNvSpPr>
          <p:nvPr/>
        </p:nvSpPr>
        <p:spPr bwMode="auto">
          <a:xfrm>
            <a:off x="636588" y="915988"/>
            <a:ext cx="3503612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人力资源战略与发展战略的匹配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48138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139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战略性人力资源管理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141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42" name="Picture 2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3850" y="1419225"/>
            <a:ext cx="8640763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0180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0182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0184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5" name="title_1"/>
          <p:cNvSpPr>
            <a:spLocks noChangeArrowheads="1"/>
          </p:cNvSpPr>
          <p:nvPr/>
        </p:nvSpPr>
        <p:spPr bwMode="auto">
          <a:xfrm>
            <a:off x="636588" y="915988"/>
            <a:ext cx="3503612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文化、战略与人力资源战略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50186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187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战略性人力资源管理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189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90" name="Picture 2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3850" y="1347788"/>
            <a:ext cx="8640763" cy="352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2228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2230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2232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3" name="title_1"/>
          <p:cNvSpPr>
            <a:spLocks noChangeArrowheads="1"/>
          </p:cNvSpPr>
          <p:nvPr/>
        </p:nvSpPr>
        <p:spPr bwMode="auto">
          <a:xfrm>
            <a:off x="636588" y="915988"/>
            <a:ext cx="4295775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战略人力资源管理的流程体系模型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52234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235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战略性人力资源管理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237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8" name="Picture 2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9750" y="1419225"/>
            <a:ext cx="8353425" cy="350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_bottom"/>
          <p:cNvSpPr/>
          <p:nvPr/>
        </p:nvSpPr>
        <p:spPr>
          <a:xfrm flipV="1">
            <a:off x="125413" y="4948238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Loading 100%"/>
          <p:cNvSpPr txBox="1"/>
          <p:nvPr/>
        </p:nvSpPr>
        <p:spPr>
          <a:xfrm>
            <a:off x="3641725" y="2519363"/>
            <a:ext cx="1549400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Loading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100%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4275" name="LOGO"/>
          <p:cNvGrpSpPr/>
          <p:nvPr/>
        </p:nvGrpSpPr>
        <p:grpSpPr bwMode="auto">
          <a:xfrm>
            <a:off x="3292475" y="2392363"/>
            <a:ext cx="2305050" cy="684212"/>
            <a:chOff x="323528" y="230123"/>
            <a:chExt cx="2305372" cy="683856"/>
          </a:xfrm>
        </p:grpSpPr>
        <p:sp>
          <p:nvSpPr>
            <p:cNvPr id="4" name="TextBox 3"/>
            <p:cNvSpPr txBox="1"/>
            <p:nvPr/>
          </p:nvSpPr>
          <p:spPr>
            <a:xfrm>
              <a:off x="323528" y="245990"/>
              <a:ext cx="2237100" cy="57913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spc="-15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Com</a:t>
              </a:r>
              <a:r>
                <a:rPr lang="en-US" altLang="zh-CN" sz="3200" b="1" spc="-150" dirty="0" err="1">
                  <a:solidFill>
                    <a:srgbClr val="00B0F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LOGO</a:t>
              </a:r>
              <a:endParaRPr lang="zh-CN" altLang="en-US" sz="3200" b="1" spc="-150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3528" y="715645"/>
              <a:ext cx="2095793" cy="1983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SHENZHEN TX INFORMATION TECHNOLOGY CO.,LTD.</a:t>
              </a:r>
              <a:endPara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54326" name="leaf" descr="F:\文件临时存放区\66_014_c\图片\image 270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 rot="1942045">
              <a:off x="2362200" y="230123"/>
              <a:ext cx="2667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2" name="blue_nav_begin"/>
          <p:cNvSpPr/>
          <p:nvPr/>
        </p:nvSpPr>
        <p:spPr>
          <a:xfrm>
            <a:off x="125413" y="1135063"/>
            <a:ext cx="4424362" cy="36718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黑体" panose="02010609060101010101" pitchFamily="2" charset="-122"/>
            </a:endParaRPr>
          </a:p>
        </p:txBody>
      </p:sp>
      <p:sp>
        <p:nvSpPr>
          <p:cNvPr id="6" name="blue_nav_final"/>
          <p:cNvSpPr/>
          <p:nvPr/>
        </p:nvSpPr>
        <p:spPr>
          <a:xfrm>
            <a:off x="125413" y="1135063"/>
            <a:ext cx="2430462" cy="36718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黑体" panose="02010609060101010101" pitchFamily="2" charset="-122"/>
            </a:endParaRPr>
          </a:p>
        </p:txBody>
      </p:sp>
      <p:sp>
        <p:nvSpPr>
          <p:cNvPr id="11" name="mask_left_white"/>
          <p:cNvSpPr/>
          <p:nvPr/>
        </p:nvSpPr>
        <p:spPr>
          <a:xfrm>
            <a:off x="0" y="0"/>
            <a:ext cx="125413" cy="4859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rectangle_begin"/>
          <p:cNvSpPr/>
          <p:nvPr/>
        </p:nvSpPr>
        <p:spPr>
          <a:xfrm>
            <a:off x="4594225" y="1135063"/>
            <a:ext cx="4424363" cy="36718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4" name="rectangle_gray"/>
          <p:cNvSpPr/>
          <p:nvPr/>
        </p:nvSpPr>
        <p:spPr>
          <a:xfrm>
            <a:off x="4427538" y="1135063"/>
            <a:ext cx="4591050" cy="36718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mask_right_white"/>
          <p:cNvSpPr/>
          <p:nvPr/>
        </p:nvSpPr>
        <p:spPr>
          <a:xfrm>
            <a:off x="9018588" y="0"/>
            <a:ext cx="125412" cy="4859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4282" name="arrow_1"/>
          <p:cNvGrpSpPr>
            <a:grpSpLocks noChangeAspect="1"/>
          </p:cNvGrpSpPr>
          <p:nvPr/>
        </p:nvGrpSpPr>
        <p:grpSpPr bwMode="auto">
          <a:xfrm>
            <a:off x="595313" y="1579563"/>
            <a:ext cx="215900" cy="215900"/>
            <a:chOff x="510977" y="1676698"/>
            <a:chExt cx="174686" cy="174686"/>
          </a:xfrm>
        </p:grpSpPr>
        <p:sp>
          <p:nvSpPr>
            <p:cNvPr id="13" name="椭圆 12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541804" y="1766610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2700000">
              <a:off x="579053" y="1740921"/>
              <a:ext cx="7449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8100000">
              <a:off x="582907" y="1791014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283" name="arrow_2"/>
          <p:cNvGrpSpPr>
            <a:grpSpLocks noChangeAspect="1"/>
          </p:cNvGrpSpPr>
          <p:nvPr/>
        </p:nvGrpSpPr>
        <p:grpSpPr bwMode="auto">
          <a:xfrm>
            <a:off x="595313" y="2374900"/>
            <a:ext cx="215900" cy="215900"/>
            <a:chOff x="510977" y="1676698"/>
            <a:chExt cx="174686" cy="174686"/>
          </a:xfrm>
        </p:grpSpPr>
        <p:sp>
          <p:nvSpPr>
            <p:cNvPr id="14" name="椭圆 3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accent2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15" name="直接连接符 35"/>
            <p:cNvCxnSpPr/>
            <p:nvPr/>
          </p:nvCxnSpPr>
          <p:spPr>
            <a:xfrm>
              <a:off x="541804" y="1766610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36"/>
            <p:cNvCxnSpPr/>
            <p:nvPr/>
          </p:nvCxnSpPr>
          <p:spPr>
            <a:xfrm rot="2700000">
              <a:off x="579053" y="1740922"/>
              <a:ext cx="7449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37"/>
            <p:cNvCxnSpPr/>
            <p:nvPr/>
          </p:nvCxnSpPr>
          <p:spPr>
            <a:xfrm rot="8100000">
              <a:off x="582907" y="1791015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284" name="arrow_3"/>
          <p:cNvGrpSpPr>
            <a:grpSpLocks noChangeAspect="1"/>
          </p:cNvGrpSpPr>
          <p:nvPr/>
        </p:nvGrpSpPr>
        <p:grpSpPr bwMode="auto">
          <a:xfrm>
            <a:off x="595313" y="3146425"/>
            <a:ext cx="215900" cy="217488"/>
            <a:chOff x="510977" y="1676698"/>
            <a:chExt cx="174686" cy="174686"/>
          </a:xfrm>
        </p:grpSpPr>
        <p:sp>
          <p:nvSpPr>
            <p:cNvPr id="19" name="椭圆 41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20" name="直接连接符 42"/>
            <p:cNvCxnSpPr/>
            <p:nvPr/>
          </p:nvCxnSpPr>
          <p:spPr>
            <a:xfrm>
              <a:off x="541804" y="1767229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43"/>
            <p:cNvCxnSpPr/>
            <p:nvPr/>
          </p:nvCxnSpPr>
          <p:spPr>
            <a:xfrm rot="2700000">
              <a:off x="578688" y="1741090"/>
              <a:ext cx="7522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44"/>
            <p:cNvCxnSpPr/>
            <p:nvPr/>
          </p:nvCxnSpPr>
          <p:spPr>
            <a:xfrm rot="8100000">
              <a:off x="582907" y="1790180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285" name="关于我们"/>
          <p:cNvSpPr>
            <a:spLocks noChangeArrowheads="1"/>
          </p:cNvSpPr>
          <p:nvPr/>
        </p:nvSpPr>
        <p:spPr bwMode="auto">
          <a:xfrm>
            <a:off x="892175" y="1444625"/>
            <a:ext cx="30321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案例分析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sp>
        <p:nvSpPr>
          <p:cNvPr id="54286" name="产品介绍"/>
          <p:cNvSpPr>
            <a:spLocks noChangeArrowheads="1"/>
          </p:cNvSpPr>
          <p:nvPr/>
        </p:nvSpPr>
        <p:spPr bwMode="auto">
          <a:xfrm>
            <a:off x="892175" y="22098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战略性人力资源管理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sp>
        <p:nvSpPr>
          <p:cNvPr id="54287" name="市场分析"/>
          <p:cNvSpPr>
            <a:spLocks noChangeArrowheads="1"/>
          </p:cNvSpPr>
          <p:nvPr/>
        </p:nvSpPr>
        <p:spPr bwMode="auto">
          <a:xfrm>
            <a:off x="892175" y="2979738"/>
            <a:ext cx="35369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folHlink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人力资源战略规划的设计</a:t>
            </a:r>
            <a:endParaRPr lang="zh-CN" altLang="en-US" sz="2400">
              <a:solidFill>
                <a:schemeClr val="folHlink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grpSp>
        <p:nvGrpSpPr>
          <p:cNvPr id="54288" name="icon_search"/>
          <p:cNvGrpSpPr/>
          <p:nvPr/>
        </p:nvGrpSpPr>
        <p:grpSpPr bwMode="auto">
          <a:xfrm>
            <a:off x="8183563" y="133350"/>
            <a:ext cx="215900" cy="215900"/>
            <a:chOff x="8360326" y="910853"/>
            <a:chExt cx="216024" cy="216024"/>
          </a:xfrm>
        </p:grpSpPr>
        <p:sp>
          <p:nvSpPr>
            <p:cNvPr id="82" name="椭圆 81"/>
            <p:cNvSpPr/>
            <p:nvPr/>
          </p:nvSpPr>
          <p:spPr>
            <a:xfrm>
              <a:off x="8360326" y="910853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54311" name="Picture 6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406426" y="959350"/>
              <a:ext cx="123825" cy="1190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4289" name="icon_mail"/>
          <p:cNvGrpSpPr/>
          <p:nvPr/>
        </p:nvGrpSpPr>
        <p:grpSpPr bwMode="auto">
          <a:xfrm>
            <a:off x="8801100" y="133350"/>
            <a:ext cx="217488" cy="215900"/>
            <a:chOff x="7345982" y="1282464"/>
            <a:chExt cx="216024" cy="216024"/>
          </a:xfrm>
        </p:grpSpPr>
        <p:sp>
          <p:nvSpPr>
            <p:cNvPr id="1037" name="椭圆 1036"/>
            <p:cNvSpPr/>
            <p:nvPr/>
          </p:nvSpPr>
          <p:spPr>
            <a:xfrm>
              <a:off x="7345982" y="1282464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54309" name="Picture 7" descr="F:\文件临时存放区\66_014_c\图片\image 298.png"/>
            <p:cNvPicPr>
              <a:picLocks noChangeAspect="1" noChangeArrowheads="1"/>
            </p:cNvPicPr>
            <p:nvPr/>
          </p:nvPicPr>
          <p:blipFill>
            <a:blip r:embed="rId3">
              <a:biLevel thresh="50000"/>
              <a:grayscl/>
            </a:blip>
            <a:srcRect/>
            <a:stretch>
              <a:fillRect/>
            </a:stretch>
          </p:blipFill>
          <p:spPr bwMode="auto">
            <a:xfrm>
              <a:off x="7396844" y="1347614"/>
              <a:ext cx="114300" cy="85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0" name="icon_home_blue"/>
          <p:cNvSpPr/>
          <p:nvPr/>
        </p:nvSpPr>
        <p:spPr>
          <a:xfrm>
            <a:off x="8493125" y="134938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4292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4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4293" name="直接连接符 14"/>
          <p:cNvCxnSpPr>
            <a:cxnSpLocks noChangeShapeType="1"/>
          </p:cNvCxnSpPr>
          <p:nvPr/>
        </p:nvCxnSpPr>
        <p:spPr bwMode="auto">
          <a:xfrm>
            <a:off x="539750" y="1973263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54294" name="直接连接符 14"/>
          <p:cNvCxnSpPr>
            <a:cxnSpLocks noChangeShapeType="1"/>
          </p:cNvCxnSpPr>
          <p:nvPr/>
        </p:nvCxnSpPr>
        <p:spPr bwMode="auto">
          <a:xfrm>
            <a:off x="539750" y="2735263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54295" name="直接连接符 14"/>
          <p:cNvCxnSpPr>
            <a:cxnSpLocks noChangeShapeType="1"/>
          </p:cNvCxnSpPr>
          <p:nvPr/>
        </p:nvCxnSpPr>
        <p:spPr bwMode="auto">
          <a:xfrm>
            <a:off x="539750" y="3508375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sp>
        <p:nvSpPr>
          <p:cNvPr id="54296" name="TextBox 3"/>
          <p:cNvSpPr txBox="1">
            <a:spLocks noChangeArrowheads="1"/>
          </p:cNvSpPr>
          <p:nvPr/>
        </p:nvSpPr>
        <p:spPr bwMode="auto">
          <a:xfrm>
            <a:off x="1331913" y="339725"/>
            <a:ext cx="2303462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rgbClr val="00B0F0"/>
                </a:solidFill>
                <a:ea typeface="黑体" panose="02010609060101010101" pitchFamily="2" charset="-122"/>
                <a:cs typeface="Arial" panose="020B0604020202020204" pitchFamily="34" charset="0"/>
              </a:rPr>
              <a:t>主要内容</a:t>
            </a:r>
            <a:endParaRPr lang="zh-CN" altLang="en-US" sz="3200" b="1">
              <a:solidFill>
                <a:srgbClr val="00B0F0"/>
              </a:solidFill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4297" name="Picture 5" descr="F:\文件临时存放区\66_014_c\图片\image 270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 rot="1942045">
            <a:off x="3635375" y="268288"/>
            <a:ext cx="266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4298" name="直接连接符 14"/>
          <p:cNvCxnSpPr>
            <a:cxnSpLocks noChangeShapeType="1"/>
          </p:cNvCxnSpPr>
          <p:nvPr/>
        </p:nvCxnSpPr>
        <p:spPr bwMode="auto">
          <a:xfrm>
            <a:off x="468313" y="3506788"/>
            <a:ext cx="3887787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grpSp>
        <p:nvGrpSpPr>
          <p:cNvPr id="54299" name="arrow_3"/>
          <p:cNvGrpSpPr>
            <a:grpSpLocks noChangeAspect="1"/>
          </p:cNvGrpSpPr>
          <p:nvPr/>
        </p:nvGrpSpPr>
        <p:grpSpPr bwMode="auto">
          <a:xfrm>
            <a:off x="595313" y="3962400"/>
            <a:ext cx="215900" cy="217488"/>
            <a:chOff x="510977" y="1676698"/>
            <a:chExt cx="174686" cy="174686"/>
          </a:xfrm>
        </p:grpSpPr>
        <p:sp>
          <p:nvSpPr>
            <p:cNvPr id="3" name="椭圆 41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7" name="直接连接符 42"/>
            <p:cNvCxnSpPr/>
            <p:nvPr/>
          </p:nvCxnSpPr>
          <p:spPr>
            <a:xfrm>
              <a:off x="541804" y="1767229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43"/>
            <p:cNvCxnSpPr/>
            <p:nvPr/>
          </p:nvCxnSpPr>
          <p:spPr>
            <a:xfrm rot="2700000">
              <a:off x="578688" y="1741090"/>
              <a:ext cx="7522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44"/>
            <p:cNvCxnSpPr/>
            <p:nvPr/>
          </p:nvCxnSpPr>
          <p:spPr>
            <a:xfrm rot="8100000">
              <a:off x="582907" y="1790180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300" name="市场分析"/>
          <p:cNvSpPr>
            <a:spLocks noChangeArrowheads="1"/>
          </p:cNvSpPr>
          <p:nvPr/>
        </p:nvSpPr>
        <p:spPr bwMode="auto">
          <a:xfrm>
            <a:off x="892175" y="3795713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人力资源规划的技术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54301" name="直接连接符 14"/>
          <p:cNvCxnSpPr>
            <a:cxnSpLocks noChangeShapeType="1"/>
          </p:cNvCxnSpPr>
          <p:nvPr/>
        </p:nvCxnSpPr>
        <p:spPr bwMode="auto">
          <a:xfrm>
            <a:off x="539750" y="4324350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54302" name="直接连接符 14"/>
          <p:cNvCxnSpPr>
            <a:cxnSpLocks noChangeShapeType="1"/>
          </p:cNvCxnSpPr>
          <p:nvPr/>
        </p:nvCxnSpPr>
        <p:spPr bwMode="auto">
          <a:xfrm>
            <a:off x="468313" y="4322763"/>
            <a:ext cx="3887787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pic>
        <p:nvPicPr>
          <p:cNvPr id="54303" name="Picture 5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7538" y="1131888"/>
            <a:ext cx="4608512" cy="367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line_bottom"/>
          <p:cNvSpPr/>
          <p:nvPr/>
        </p:nvSpPr>
        <p:spPr>
          <a:xfrm flipV="1">
            <a:off x="125413" y="4948238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Loading 100%"/>
          <p:cNvSpPr txBox="1"/>
          <p:nvPr/>
        </p:nvSpPr>
        <p:spPr>
          <a:xfrm>
            <a:off x="3641725" y="2519363"/>
            <a:ext cx="1549400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Loading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100%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7171" name="LOGO"/>
          <p:cNvGrpSpPr/>
          <p:nvPr/>
        </p:nvGrpSpPr>
        <p:grpSpPr bwMode="auto">
          <a:xfrm>
            <a:off x="3292475" y="2392363"/>
            <a:ext cx="2305050" cy="684212"/>
            <a:chOff x="323528" y="230123"/>
            <a:chExt cx="2305372" cy="683856"/>
          </a:xfrm>
        </p:grpSpPr>
        <p:sp>
          <p:nvSpPr>
            <p:cNvPr id="4" name="TextBox 3"/>
            <p:cNvSpPr txBox="1"/>
            <p:nvPr/>
          </p:nvSpPr>
          <p:spPr>
            <a:xfrm>
              <a:off x="323528" y="245990"/>
              <a:ext cx="2237100" cy="57913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spc="-15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Com</a:t>
              </a:r>
              <a:r>
                <a:rPr lang="en-US" altLang="zh-CN" sz="3200" b="1" spc="-150" dirty="0" err="1">
                  <a:solidFill>
                    <a:srgbClr val="00B0F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LOGO</a:t>
              </a:r>
              <a:endParaRPr lang="zh-CN" altLang="en-US" sz="3200" b="1" spc="-150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3528" y="715645"/>
              <a:ext cx="2095793" cy="1983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SHENZHEN TX INFORMATION TECHNOLOGY CO.,LTD.</a:t>
              </a:r>
              <a:endPara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7222" name="leaf" descr="F:\文件临时存放区\66_014_c\图片\image 270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 rot="1942045">
              <a:off x="2362200" y="230123"/>
              <a:ext cx="2667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2" name="blue_nav_begin"/>
          <p:cNvSpPr/>
          <p:nvPr/>
        </p:nvSpPr>
        <p:spPr>
          <a:xfrm>
            <a:off x="125413" y="1135063"/>
            <a:ext cx="4424362" cy="36718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黑体" panose="02010609060101010101" pitchFamily="2" charset="-122"/>
            </a:endParaRPr>
          </a:p>
        </p:txBody>
      </p:sp>
      <p:sp>
        <p:nvSpPr>
          <p:cNvPr id="6" name="blue_nav_final"/>
          <p:cNvSpPr/>
          <p:nvPr/>
        </p:nvSpPr>
        <p:spPr>
          <a:xfrm>
            <a:off x="125413" y="1135063"/>
            <a:ext cx="2430462" cy="36718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黑体" panose="02010609060101010101" pitchFamily="2" charset="-122"/>
            </a:endParaRPr>
          </a:p>
        </p:txBody>
      </p:sp>
      <p:sp>
        <p:nvSpPr>
          <p:cNvPr id="11" name="mask_left_white"/>
          <p:cNvSpPr/>
          <p:nvPr/>
        </p:nvSpPr>
        <p:spPr>
          <a:xfrm>
            <a:off x="0" y="0"/>
            <a:ext cx="125413" cy="4859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rectangle_begin"/>
          <p:cNvSpPr/>
          <p:nvPr/>
        </p:nvSpPr>
        <p:spPr>
          <a:xfrm>
            <a:off x="4594225" y="1135063"/>
            <a:ext cx="4424363" cy="36718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4" name="rectangle_gray"/>
          <p:cNvSpPr/>
          <p:nvPr/>
        </p:nvSpPr>
        <p:spPr>
          <a:xfrm>
            <a:off x="4427538" y="1135063"/>
            <a:ext cx="4591050" cy="36718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mask_right_white"/>
          <p:cNvSpPr/>
          <p:nvPr/>
        </p:nvSpPr>
        <p:spPr>
          <a:xfrm>
            <a:off x="9018588" y="0"/>
            <a:ext cx="125412" cy="4859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178" name="arrow_1"/>
          <p:cNvGrpSpPr>
            <a:grpSpLocks noChangeAspect="1"/>
          </p:cNvGrpSpPr>
          <p:nvPr/>
        </p:nvGrpSpPr>
        <p:grpSpPr bwMode="auto">
          <a:xfrm>
            <a:off x="595313" y="1579563"/>
            <a:ext cx="215900" cy="215900"/>
            <a:chOff x="510977" y="1676698"/>
            <a:chExt cx="174686" cy="174686"/>
          </a:xfrm>
        </p:grpSpPr>
        <p:sp>
          <p:nvSpPr>
            <p:cNvPr id="13" name="椭圆 12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541804" y="1766610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2700000">
              <a:off x="579053" y="1740921"/>
              <a:ext cx="7449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8100000">
              <a:off x="582907" y="1791014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79" name="arrow_2"/>
          <p:cNvGrpSpPr>
            <a:grpSpLocks noChangeAspect="1"/>
          </p:cNvGrpSpPr>
          <p:nvPr/>
        </p:nvGrpSpPr>
        <p:grpSpPr bwMode="auto">
          <a:xfrm>
            <a:off x="595313" y="2374900"/>
            <a:ext cx="215900" cy="215900"/>
            <a:chOff x="510977" y="1676698"/>
            <a:chExt cx="174686" cy="174686"/>
          </a:xfrm>
        </p:grpSpPr>
        <p:sp>
          <p:nvSpPr>
            <p:cNvPr id="14" name="椭圆 3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accent2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15" name="直接连接符 35"/>
            <p:cNvCxnSpPr/>
            <p:nvPr/>
          </p:nvCxnSpPr>
          <p:spPr>
            <a:xfrm>
              <a:off x="541804" y="1766610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36"/>
            <p:cNvCxnSpPr/>
            <p:nvPr/>
          </p:nvCxnSpPr>
          <p:spPr>
            <a:xfrm rot="2700000">
              <a:off x="579053" y="1740922"/>
              <a:ext cx="7449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37"/>
            <p:cNvCxnSpPr/>
            <p:nvPr/>
          </p:nvCxnSpPr>
          <p:spPr>
            <a:xfrm rot="8100000">
              <a:off x="582907" y="1791015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80" name="arrow_3"/>
          <p:cNvGrpSpPr>
            <a:grpSpLocks noChangeAspect="1"/>
          </p:cNvGrpSpPr>
          <p:nvPr/>
        </p:nvGrpSpPr>
        <p:grpSpPr bwMode="auto">
          <a:xfrm>
            <a:off x="595313" y="3146425"/>
            <a:ext cx="215900" cy="217488"/>
            <a:chOff x="510977" y="1676698"/>
            <a:chExt cx="174686" cy="174686"/>
          </a:xfrm>
        </p:grpSpPr>
        <p:sp>
          <p:nvSpPr>
            <p:cNvPr id="19" name="椭圆 41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20" name="直接连接符 42"/>
            <p:cNvCxnSpPr/>
            <p:nvPr/>
          </p:nvCxnSpPr>
          <p:spPr>
            <a:xfrm>
              <a:off x="541804" y="1767229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43"/>
            <p:cNvCxnSpPr/>
            <p:nvPr/>
          </p:nvCxnSpPr>
          <p:spPr>
            <a:xfrm rot="2700000">
              <a:off x="578688" y="1741090"/>
              <a:ext cx="7522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44"/>
            <p:cNvCxnSpPr/>
            <p:nvPr/>
          </p:nvCxnSpPr>
          <p:spPr>
            <a:xfrm rot="8100000">
              <a:off x="582907" y="1790180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81" name="关于我们"/>
          <p:cNvSpPr>
            <a:spLocks noChangeArrowheads="1"/>
          </p:cNvSpPr>
          <p:nvPr/>
        </p:nvSpPr>
        <p:spPr bwMode="auto">
          <a:xfrm>
            <a:off x="892175" y="1444625"/>
            <a:ext cx="30321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chemeClr val="folHlink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案例分析</a:t>
            </a:r>
            <a:endParaRPr lang="zh-CN" altLang="en-US" sz="2400">
              <a:solidFill>
                <a:schemeClr val="folHlink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sp>
        <p:nvSpPr>
          <p:cNvPr id="7182" name="产品介绍"/>
          <p:cNvSpPr>
            <a:spLocks noChangeArrowheads="1"/>
          </p:cNvSpPr>
          <p:nvPr/>
        </p:nvSpPr>
        <p:spPr bwMode="auto">
          <a:xfrm>
            <a:off x="892175" y="22098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战略性人力资源管理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sp>
        <p:nvSpPr>
          <p:cNvPr id="7183" name="市场分析"/>
          <p:cNvSpPr>
            <a:spLocks noChangeArrowheads="1"/>
          </p:cNvSpPr>
          <p:nvPr/>
        </p:nvSpPr>
        <p:spPr bwMode="auto">
          <a:xfrm>
            <a:off x="892175" y="2979738"/>
            <a:ext cx="35369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人力资源战略规划的设计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grpSp>
        <p:nvGrpSpPr>
          <p:cNvPr id="7184" name="icon_search"/>
          <p:cNvGrpSpPr/>
          <p:nvPr/>
        </p:nvGrpSpPr>
        <p:grpSpPr bwMode="auto">
          <a:xfrm>
            <a:off x="8183563" y="133350"/>
            <a:ext cx="215900" cy="215900"/>
            <a:chOff x="8360326" y="910853"/>
            <a:chExt cx="216024" cy="216024"/>
          </a:xfrm>
        </p:grpSpPr>
        <p:sp>
          <p:nvSpPr>
            <p:cNvPr id="82" name="椭圆 81"/>
            <p:cNvSpPr/>
            <p:nvPr/>
          </p:nvSpPr>
          <p:spPr>
            <a:xfrm>
              <a:off x="8360326" y="910853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7207" name="Picture 6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406426" y="959350"/>
              <a:ext cx="123825" cy="1190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185" name="icon_mail"/>
          <p:cNvGrpSpPr/>
          <p:nvPr/>
        </p:nvGrpSpPr>
        <p:grpSpPr bwMode="auto">
          <a:xfrm>
            <a:off x="8801100" y="133350"/>
            <a:ext cx="217488" cy="215900"/>
            <a:chOff x="7345982" y="1282464"/>
            <a:chExt cx="216024" cy="216024"/>
          </a:xfrm>
        </p:grpSpPr>
        <p:sp>
          <p:nvSpPr>
            <p:cNvPr id="1037" name="椭圆 1036"/>
            <p:cNvSpPr/>
            <p:nvPr/>
          </p:nvSpPr>
          <p:spPr>
            <a:xfrm>
              <a:off x="7345982" y="1282464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7205" name="Picture 7" descr="F:\文件临时存放区\66_014_c\图片\image 298.png"/>
            <p:cNvPicPr>
              <a:picLocks noChangeAspect="1" noChangeArrowheads="1"/>
            </p:cNvPicPr>
            <p:nvPr/>
          </p:nvPicPr>
          <p:blipFill>
            <a:blip r:embed="rId3">
              <a:biLevel thresh="50000"/>
              <a:grayscl/>
            </a:blip>
            <a:srcRect/>
            <a:stretch>
              <a:fillRect/>
            </a:stretch>
          </p:blipFill>
          <p:spPr bwMode="auto">
            <a:xfrm>
              <a:off x="7396844" y="1347614"/>
              <a:ext cx="114300" cy="85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0" name="icon_home_blue"/>
          <p:cNvSpPr/>
          <p:nvPr/>
        </p:nvSpPr>
        <p:spPr>
          <a:xfrm>
            <a:off x="8493125" y="134938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7188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4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189" name="直接连接符 14"/>
          <p:cNvCxnSpPr>
            <a:cxnSpLocks noChangeShapeType="1"/>
          </p:cNvCxnSpPr>
          <p:nvPr/>
        </p:nvCxnSpPr>
        <p:spPr bwMode="auto">
          <a:xfrm>
            <a:off x="539750" y="1973263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7190" name="直接连接符 14"/>
          <p:cNvCxnSpPr>
            <a:cxnSpLocks noChangeShapeType="1"/>
          </p:cNvCxnSpPr>
          <p:nvPr/>
        </p:nvCxnSpPr>
        <p:spPr bwMode="auto">
          <a:xfrm>
            <a:off x="539750" y="2735263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7191" name="直接连接符 14"/>
          <p:cNvCxnSpPr>
            <a:cxnSpLocks noChangeShapeType="1"/>
          </p:cNvCxnSpPr>
          <p:nvPr/>
        </p:nvCxnSpPr>
        <p:spPr bwMode="auto">
          <a:xfrm>
            <a:off x="539750" y="3508375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sp>
        <p:nvSpPr>
          <p:cNvPr id="7192" name="TextBox 3"/>
          <p:cNvSpPr txBox="1">
            <a:spLocks noChangeArrowheads="1"/>
          </p:cNvSpPr>
          <p:nvPr/>
        </p:nvSpPr>
        <p:spPr bwMode="auto">
          <a:xfrm>
            <a:off x="1331913" y="339725"/>
            <a:ext cx="2303462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rgbClr val="00B0F0"/>
                </a:solidFill>
                <a:ea typeface="黑体" panose="02010609060101010101" pitchFamily="2" charset="-122"/>
                <a:cs typeface="Arial" panose="020B0604020202020204" pitchFamily="34" charset="0"/>
              </a:rPr>
              <a:t>主要内容</a:t>
            </a:r>
            <a:endParaRPr lang="zh-CN" altLang="en-US" sz="3200" b="1">
              <a:solidFill>
                <a:srgbClr val="00B0F0"/>
              </a:solidFill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193" name="Picture 5" descr="F:\文件临时存放区\66_014_c\图片\image 270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 rot="1942045">
            <a:off x="3635375" y="268288"/>
            <a:ext cx="266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194" name="直接连接符 14"/>
          <p:cNvCxnSpPr>
            <a:cxnSpLocks noChangeShapeType="1"/>
          </p:cNvCxnSpPr>
          <p:nvPr/>
        </p:nvCxnSpPr>
        <p:spPr bwMode="auto">
          <a:xfrm>
            <a:off x="468313" y="3506788"/>
            <a:ext cx="3887787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grpSp>
        <p:nvGrpSpPr>
          <p:cNvPr id="7195" name="arrow_3"/>
          <p:cNvGrpSpPr>
            <a:grpSpLocks noChangeAspect="1"/>
          </p:cNvGrpSpPr>
          <p:nvPr/>
        </p:nvGrpSpPr>
        <p:grpSpPr bwMode="auto">
          <a:xfrm>
            <a:off x="595313" y="3962400"/>
            <a:ext cx="215900" cy="217488"/>
            <a:chOff x="510977" y="1676698"/>
            <a:chExt cx="174686" cy="174686"/>
          </a:xfrm>
        </p:grpSpPr>
        <p:sp>
          <p:nvSpPr>
            <p:cNvPr id="3" name="椭圆 41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7" name="直接连接符 42"/>
            <p:cNvCxnSpPr/>
            <p:nvPr/>
          </p:nvCxnSpPr>
          <p:spPr>
            <a:xfrm>
              <a:off x="541804" y="1767229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43"/>
            <p:cNvCxnSpPr/>
            <p:nvPr/>
          </p:nvCxnSpPr>
          <p:spPr>
            <a:xfrm rot="2700000">
              <a:off x="578688" y="1741090"/>
              <a:ext cx="7522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44"/>
            <p:cNvCxnSpPr/>
            <p:nvPr/>
          </p:nvCxnSpPr>
          <p:spPr>
            <a:xfrm rot="8100000">
              <a:off x="582907" y="1790180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96" name="市场分析"/>
          <p:cNvSpPr>
            <a:spLocks noChangeArrowheads="1"/>
          </p:cNvSpPr>
          <p:nvPr/>
        </p:nvSpPr>
        <p:spPr bwMode="auto">
          <a:xfrm>
            <a:off x="892175" y="3795713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人力资源规划的技术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7197" name="直接连接符 14"/>
          <p:cNvCxnSpPr>
            <a:cxnSpLocks noChangeShapeType="1"/>
          </p:cNvCxnSpPr>
          <p:nvPr/>
        </p:nvCxnSpPr>
        <p:spPr bwMode="auto">
          <a:xfrm>
            <a:off x="539750" y="4324350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7198" name="直接连接符 14"/>
          <p:cNvCxnSpPr>
            <a:cxnSpLocks noChangeShapeType="1"/>
          </p:cNvCxnSpPr>
          <p:nvPr/>
        </p:nvCxnSpPr>
        <p:spPr bwMode="auto">
          <a:xfrm>
            <a:off x="468313" y="4322763"/>
            <a:ext cx="3887787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pic>
        <p:nvPicPr>
          <p:cNvPr id="7199" name="Picture 5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7538" y="1131888"/>
            <a:ext cx="4608512" cy="367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6324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6326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6328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9" name="title_1"/>
          <p:cNvSpPr>
            <a:spLocks noChangeArrowheads="1"/>
          </p:cNvSpPr>
          <p:nvPr/>
        </p:nvSpPr>
        <p:spPr bwMode="auto">
          <a:xfrm>
            <a:off x="636588" y="915988"/>
            <a:ext cx="5880100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一、使命、愿景和战略分析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56330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331" name="关于我们"/>
          <p:cNvSpPr>
            <a:spLocks noChangeArrowheads="1"/>
          </p:cNvSpPr>
          <p:nvPr/>
        </p:nvSpPr>
        <p:spPr bwMode="auto">
          <a:xfrm>
            <a:off x="568325" y="203200"/>
            <a:ext cx="4451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人力资源管理战略的制定与设计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333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34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35" name="Picture 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419225"/>
            <a:ext cx="8713788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8372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8374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8376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7" name="title_1"/>
          <p:cNvSpPr>
            <a:spLocks noChangeArrowheads="1"/>
          </p:cNvSpPr>
          <p:nvPr/>
        </p:nvSpPr>
        <p:spPr bwMode="auto">
          <a:xfrm>
            <a:off x="636588" y="915988"/>
            <a:ext cx="5880100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二、企业发展阶段分析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58378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379" name="关于我们"/>
          <p:cNvSpPr>
            <a:spLocks noChangeArrowheads="1"/>
          </p:cNvSpPr>
          <p:nvPr/>
        </p:nvSpPr>
        <p:spPr bwMode="auto">
          <a:xfrm>
            <a:off x="568325" y="203200"/>
            <a:ext cx="4451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人力资源管理战略的制定与设计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381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82" name="Picture 2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0825" y="1492250"/>
            <a:ext cx="8713788" cy="352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0420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0422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0424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5" name="title_1"/>
          <p:cNvSpPr>
            <a:spLocks noChangeArrowheads="1"/>
          </p:cNvSpPr>
          <p:nvPr/>
        </p:nvSpPr>
        <p:spPr bwMode="auto">
          <a:xfrm>
            <a:off x="636588" y="915988"/>
            <a:ext cx="5519737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示例：某集团公司集团与业务层面对</a:t>
            </a:r>
            <a:r>
              <a:rPr lang="en-US" altLang="zh-CN" b="1">
                <a:solidFill>
                  <a:schemeClr val="bg1"/>
                </a:solidFill>
              </a:rPr>
              <a:t>HR</a:t>
            </a:r>
            <a:r>
              <a:rPr lang="zh-CN" altLang="en-US" b="1">
                <a:solidFill>
                  <a:schemeClr val="bg1"/>
                </a:solidFill>
              </a:rPr>
              <a:t>的需求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60426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427" name="关于我们"/>
          <p:cNvSpPr>
            <a:spLocks noChangeArrowheads="1"/>
          </p:cNvSpPr>
          <p:nvPr/>
        </p:nvSpPr>
        <p:spPr bwMode="auto">
          <a:xfrm>
            <a:off x="568325" y="203200"/>
            <a:ext cx="4451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人力资源管理战略的制定与设计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429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30" name="Picture 2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10100" y="1579563"/>
            <a:ext cx="4425950" cy="325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31" name="Line 22"/>
          <p:cNvSpPr>
            <a:spLocks noChangeShapeType="1"/>
          </p:cNvSpPr>
          <p:nvPr/>
        </p:nvSpPr>
        <p:spPr bwMode="auto">
          <a:xfrm>
            <a:off x="4491038" y="1419225"/>
            <a:ext cx="0" cy="352901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60432" name="Picture 2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925" y="1597025"/>
            <a:ext cx="4392613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2468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2470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2472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3" name="title_1"/>
          <p:cNvSpPr>
            <a:spLocks noChangeArrowheads="1"/>
          </p:cNvSpPr>
          <p:nvPr/>
        </p:nvSpPr>
        <p:spPr bwMode="auto">
          <a:xfrm>
            <a:off x="636588" y="915988"/>
            <a:ext cx="5159375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三、人力资源管理的使命、愿景与战略目标</a:t>
            </a:r>
            <a:r>
              <a:rPr lang="en-US" altLang="zh-CN" b="1">
                <a:solidFill>
                  <a:schemeClr val="bg1"/>
                </a:solidFill>
              </a:rPr>
              <a:t>-</a:t>
            </a:r>
            <a:r>
              <a:rPr lang="zh-CN" altLang="en-US" b="1">
                <a:solidFill>
                  <a:schemeClr val="bg1"/>
                </a:solidFill>
              </a:rPr>
              <a:t>使命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62474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476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7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500563" y="1563688"/>
            <a:ext cx="4392612" cy="338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0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集团层面：</a:t>
            </a:r>
            <a:r>
              <a:rPr lang="zh-CN" altLang="en-US"/>
              <a:t>推动集团化管理进程，提高组织运作效率，为集团成为世界级企业奠定基础；</a:t>
            </a:r>
            <a:endParaRPr lang="zh-CN" altLang="en-US"/>
          </a:p>
          <a:p>
            <a:pPr marL="444500" indent="-444500">
              <a:lnSpc>
                <a:spcPct val="10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业务层面：</a:t>
            </a:r>
            <a:r>
              <a:rPr lang="zh-CN" altLang="en-US"/>
              <a:t>推动变革管理，提供足够的人才及政策支持以适应业务拓展和市场变化；</a:t>
            </a:r>
            <a:endParaRPr lang="zh-CN" altLang="en-US"/>
          </a:p>
          <a:p>
            <a:pPr marL="444500" indent="-444500">
              <a:lnSpc>
                <a:spcPct val="10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职能层面：</a:t>
            </a:r>
            <a:r>
              <a:rPr lang="zh-CN" altLang="en-US"/>
              <a:t>为员工提供优良的成长机制和发展空间，提高员工的贡献度和竞争力。</a:t>
            </a:r>
            <a:endParaRPr lang="zh-CN" altLang="en-US"/>
          </a:p>
        </p:txBody>
      </p:sp>
      <p:sp>
        <p:nvSpPr>
          <p:cNvPr id="62479" name="关于我们"/>
          <p:cNvSpPr>
            <a:spLocks noChangeArrowheads="1"/>
          </p:cNvSpPr>
          <p:nvPr/>
        </p:nvSpPr>
        <p:spPr bwMode="auto">
          <a:xfrm>
            <a:off x="568325" y="203200"/>
            <a:ext cx="4451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人力资源管理战略的制定与设计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pic>
        <p:nvPicPr>
          <p:cNvPr id="62480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3850" y="1419225"/>
            <a:ext cx="3816350" cy="352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4516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4518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4520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21" name="title_1"/>
          <p:cNvSpPr>
            <a:spLocks noChangeArrowheads="1"/>
          </p:cNvSpPr>
          <p:nvPr/>
        </p:nvSpPr>
        <p:spPr bwMode="auto">
          <a:xfrm>
            <a:off x="636588" y="915988"/>
            <a:ext cx="5375275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三、人力资源管理的使命、愿景与战略目标</a:t>
            </a:r>
            <a:r>
              <a:rPr lang="en-US" altLang="zh-CN" b="1">
                <a:solidFill>
                  <a:schemeClr val="bg1"/>
                </a:solidFill>
              </a:rPr>
              <a:t>-</a:t>
            </a:r>
            <a:r>
              <a:rPr lang="zh-CN" altLang="en-US" b="1">
                <a:solidFill>
                  <a:schemeClr val="bg1"/>
                </a:solidFill>
              </a:rPr>
              <a:t>愿景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64522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524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25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500563" y="1419225"/>
            <a:ext cx="4392612" cy="338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集团层面：</a:t>
            </a:r>
            <a:r>
              <a:rPr lang="zh-CN" altLang="en-US"/>
              <a:t>形成业绩导向的组织机构、管理流程、工作习惯和企业文化；企业凝聚力高、团队协作顺畅，反应速度提高，保持持续竞争力；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业务层面：</a:t>
            </a:r>
            <a:r>
              <a:rPr lang="zh-CN" altLang="en-US"/>
              <a:t>能够准确及时地配置管理人才、技术人才、国际人才、特殊人才，有效应对业务拓展及相应的技术发展、组织调整、区域变化；</a:t>
            </a:r>
            <a:endParaRPr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职能层面：</a:t>
            </a:r>
            <a:r>
              <a:rPr lang="zh-CN" altLang="en-US"/>
              <a:t>各项工作专业化，总体管理水平国内领先；有充分的变革管理能力；使中集成为优秀管理人才、专业人才的摇篮。</a:t>
            </a:r>
            <a:endParaRPr lang="zh-CN" altLang="en-US"/>
          </a:p>
        </p:txBody>
      </p:sp>
      <p:sp>
        <p:nvSpPr>
          <p:cNvPr id="64527" name="关于我们"/>
          <p:cNvSpPr>
            <a:spLocks noChangeArrowheads="1"/>
          </p:cNvSpPr>
          <p:nvPr/>
        </p:nvSpPr>
        <p:spPr bwMode="auto">
          <a:xfrm>
            <a:off x="568325" y="203200"/>
            <a:ext cx="4451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人力资源管理战略的制定与设计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pic>
        <p:nvPicPr>
          <p:cNvPr id="64528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492250"/>
            <a:ext cx="4105275" cy="338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6564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566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6568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9" name="title_1"/>
          <p:cNvSpPr>
            <a:spLocks noChangeArrowheads="1"/>
          </p:cNvSpPr>
          <p:nvPr/>
        </p:nvSpPr>
        <p:spPr bwMode="auto">
          <a:xfrm>
            <a:off x="636588" y="915988"/>
            <a:ext cx="5951537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三、人力资源管理的使命、愿景与战略目标</a:t>
            </a:r>
            <a:r>
              <a:rPr lang="en-US" altLang="zh-CN" b="1">
                <a:solidFill>
                  <a:schemeClr val="bg1"/>
                </a:solidFill>
              </a:rPr>
              <a:t>-</a:t>
            </a:r>
            <a:r>
              <a:rPr lang="zh-CN" altLang="en-US" b="1">
                <a:solidFill>
                  <a:schemeClr val="bg1"/>
                </a:solidFill>
              </a:rPr>
              <a:t>战略目标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66570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572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73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74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42988" y="1492250"/>
            <a:ext cx="7019925" cy="299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75" name="关于我们"/>
          <p:cNvSpPr>
            <a:spLocks noChangeArrowheads="1"/>
          </p:cNvSpPr>
          <p:nvPr/>
        </p:nvSpPr>
        <p:spPr bwMode="auto">
          <a:xfrm>
            <a:off x="568325" y="203200"/>
            <a:ext cx="4451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人力资源管理战略的制定与设计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8612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8614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8616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7" name="title_1"/>
          <p:cNvSpPr>
            <a:spLocks noChangeArrowheads="1"/>
          </p:cNvSpPr>
          <p:nvPr/>
        </p:nvSpPr>
        <p:spPr bwMode="auto">
          <a:xfrm>
            <a:off x="636588" y="915988"/>
            <a:ext cx="3503612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四、人力资源管理核心策略制定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68618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620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21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22" name="关于我们"/>
          <p:cNvSpPr>
            <a:spLocks noChangeArrowheads="1"/>
          </p:cNvSpPr>
          <p:nvPr/>
        </p:nvSpPr>
        <p:spPr bwMode="auto">
          <a:xfrm>
            <a:off x="568325" y="203200"/>
            <a:ext cx="4451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人力资源管理战略的制定与设计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pic>
        <p:nvPicPr>
          <p:cNvPr id="68623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0113" y="1492250"/>
            <a:ext cx="7362825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70660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0662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70664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5" name="title_1"/>
          <p:cNvSpPr>
            <a:spLocks noChangeArrowheads="1"/>
          </p:cNvSpPr>
          <p:nvPr/>
        </p:nvSpPr>
        <p:spPr bwMode="auto">
          <a:xfrm>
            <a:off x="636588" y="915988"/>
            <a:ext cx="3503612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五、人力资源管理管控平台建设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70666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668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9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70" name="关于我们"/>
          <p:cNvSpPr>
            <a:spLocks noChangeArrowheads="1"/>
          </p:cNvSpPr>
          <p:nvPr/>
        </p:nvSpPr>
        <p:spPr bwMode="auto">
          <a:xfrm>
            <a:off x="568325" y="203200"/>
            <a:ext cx="4451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人力资源管理战略的制定与设计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pic>
        <p:nvPicPr>
          <p:cNvPr id="70671" name="Picture 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3425" y="1635125"/>
            <a:ext cx="7677150" cy="323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72708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2710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72712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3" name="title_1"/>
          <p:cNvSpPr>
            <a:spLocks noChangeArrowheads="1"/>
          </p:cNvSpPr>
          <p:nvPr/>
        </p:nvSpPr>
        <p:spPr bwMode="auto">
          <a:xfrm>
            <a:off x="636588" y="915988"/>
            <a:ext cx="3863975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六、人力资源管理核心政策的制定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72714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716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7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8" name="关于我们"/>
          <p:cNvSpPr>
            <a:spLocks noChangeArrowheads="1"/>
          </p:cNvSpPr>
          <p:nvPr/>
        </p:nvSpPr>
        <p:spPr bwMode="auto">
          <a:xfrm>
            <a:off x="568325" y="203200"/>
            <a:ext cx="4451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人力资源管理战略的制定与设计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pic>
        <p:nvPicPr>
          <p:cNvPr id="72719" name="Picture 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563688"/>
            <a:ext cx="4249738" cy="330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20" name="Picture 2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48263" y="1419225"/>
            <a:ext cx="3800475" cy="352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21" name="AutoShape 23"/>
          <p:cNvSpPr>
            <a:spLocks noChangeArrowheads="1"/>
          </p:cNvSpPr>
          <p:nvPr/>
        </p:nvSpPr>
        <p:spPr bwMode="auto">
          <a:xfrm rot="-5400000">
            <a:off x="3924301" y="2714625"/>
            <a:ext cx="1871662" cy="433387"/>
          </a:xfrm>
          <a:prstGeom prst="downArrow">
            <a:avLst>
              <a:gd name="adj1" fmla="val 73065"/>
              <a:gd name="adj2" fmla="val 46935"/>
            </a:avLst>
          </a:prstGeom>
          <a:gradFill rotWithShape="1">
            <a:gsLst>
              <a:gs pos="0">
                <a:srgbClr val="FFD3B6">
                  <a:alpha val="0"/>
                </a:srgbClr>
              </a:gs>
              <a:gs pos="100000">
                <a:srgbClr val="FF6600">
                  <a:alpha val="43999"/>
                </a:srgbClr>
              </a:gs>
            </a:gsLst>
            <a:lin ang="540000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74756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4758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74760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61" name="title_1"/>
          <p:cNvSpPr>
            <a:spLocks noChangeArrowheads="1"/>
          </p:cNvSpPr>
          <p:nvPr/>
        </p:nvSpPr>
        <p:spPr bwMode="auto">
          <a:xfrm>
            <a:off x="636588" y="915988"/>
            <a:ext cx="3575050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七、人力资源管理流程管理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74762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764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5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66" name="关于我们"/>
          <p:cNvSpPr>
            <a:spLocks noChangeArrowheads="1"/>
          </p:cNvSpPr>
          <p:nvPr/>
        </p:nvSpPr>
        <p:spPr bwMode="auto">
          <a:xfrm>
            <a:off x="568325" y="203200"/>
            <a:ext cx="4451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人力资源管理战略的制定与设计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pic>
        <p:nvPicPr>
          <p:cNvPr id="74767" name="Picture 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3850" y="1492250"/>
            <a:ext cx="4138613" cy="32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68" name="AutoShape 23"/>
          <p:cNvSpPr>
            <a:spLocks noChangeArrowheads="1"/>
          </p:cNvSpPr>
          <p:nvPr/>
        </p:nvSpPr>
        <p:spPr bwMode="auto">
          <a:xfrm rot="-5400000">
            <a:off x="3852862" y="2932113"/>
            <a:ext cx="1871663" cy="433388"/>
          </a:xfrm>
          <a:prstGeom prst="downArrow">
            <a:avLst>
              <a:gd name="adj1" fmla="val 73065"/>
              <a:gd name="adj2" fmla="val 46935"/>
            </a:avLst>
          </a:prstGeom>
          <a:gradFill rotWithShape="1">
            <a:gsLst>
              <a:gs pos="0">
                <a:srgbClr val="FFD3B6">
                  <a:alpha val="0"/>
                </a:srgbClr>
              </a:gs>
              <a:gs pos="100000">
                <a:srgbClr val="FF6600">
                  <a:alpha val="43999"/>
                </a:srgbClr>
              </a:gs>
            </a:gsLst>
            <a:lin ang="540000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74769" name="Picture 2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48263" y="1276350"/>
            <a:ext cx="381635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220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222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224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5" name="title_1"/>
          <p:cNvSpPr>
            <a:spLocks noChangeArrowheads="1"/>
          </p:cNvSpPr>
          <p:nvPr/>
        </p:nvSpPr>
        <p:spPr bwMode="auto">
          <a:xfrm>
            <a:off x="636588" y="915988"/>
            <a:ext cx="8328025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海尔公司的人力资源开发与管理的基本理念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</a:rPr>
              <a:t>——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</a:rPr>
              <a:t>以人为本、能本管理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grpSp>
        <p:nvGrpSpPr>
          <p:cNvPr id="9226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27" name="关于我们"/>
          <p:cNvSpPr>
            <a:spLocks noChangeArrowheads="1"/>
          </p:cNvSpPr>
          <p:nvPr/>
        </p:nvSpPr>
        <p:spPr bwMode="auto">
          <a:xfrm>
            <a:off x="568325" y="203200"/>
            <a:ext cx="4493538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案例：海尔公司的人力资源管理</a:t>
            </a:r>
            <a:endParaRPr lang="zh-CN" altLang="en-US" sz="2400" dirty="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9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1" name="Picture 2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00563" y="1563688"/>
            <a:ext cx="4464050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323850" y="4227513"/>
            <a:ext cx="8569325" cy="720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kumimoji="1" lang="zh-CN" altLang="en-US"/>
              <a:t>企业动能是由员工和速度两个因素相乘得到；</a:t>
            </a:r>
            <a:endParaRPr kumimoji="1"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kumimoji="1" lang="zh-CN" altLang="en-US"/>
              <a:t>人力资源开发与管理要坚持以人为本。</a:t>
            </a:r>
            <a:endParaRPr kumimoji="1" lang="zh-CN" altLang="en-US"/>
          </a:p>
        </p:txBody>
      </p:sp>
      <p:pic>
        <p:nvPicPr>
          <p:cNvPr id="9233" name="Picture 2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0825" y="1492250"/>
            <a:ext cx="4249738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76804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6806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76808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9" name="title_1"/>
          <p:cNvSpPr>
            <a:spLocks noChangeArrowheads="1"/>
          </p:cNvSpPr>
          <p:nvPr/>
        </p:nvSpPr>
        <p:spPr bwMode="auto">
          <a:xfrm>
            <a:off x="636588" y="915988"/>
            <a:ext cx="3575050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八、人力资源管理队伍的建设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76810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812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13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14" name="关于我们"/>
          <p:cNvSpPr>
            <a:spLocks noChangeArrowheads="1"/>
          </p:cNvSpPr>
          <p:nvPr/>
        </p:nvSpPr>
        <p:spPr bwMode="auto">
          <a:xfrm>
            <a:off x="568325" y="203200"/>
            <a:ext cx="4451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人力资源管理战略的制定与设计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pic>
        <p:nvPicPr>
          <p:cNvPr id="76815" name="Picture 2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9750" y="1492250"/>
            <a:ext cx="8208963" cy="307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78852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8854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78856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7" name="title_1"/>
          <p:cNvSpPr>
            <a:spLocks noChangeArrowheads="1"/>
          </p:cNvSpPr>
          <p:nvPr/>
        </p:nvSpPr>
        <p:spPr bwMode="auto">
          <a:xfrm>
            <a:off x="636588" y="915988"/>
            <a:ext cx="3503612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九、人力资源管理战略实施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78858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859" name="关于我们"/>
          <p:cNvSpPr>
            <a:spLocks noChangeArrowheads="1"/>
          </p:cNvSpPr>
          <p:nvPr/>
        </p:nvSpPr>
        <p:spPr bwMode="auto">
          <a:xfrm>
            <a:off x="568325" y="203200"/>
            <a:ext cx="47561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四、人力资源管理核心策略的制定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861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62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63" name="Picture 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3850" y="1492250"/>
            <a:ext cx="3816350" cy="338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64" name="Picture 2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356100" y="1419225"/>
            <a:ext cx="4679950" cy="352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_bottom"/>
          <p:cNvSpPr/>
          <p:nvPr/>
        </p:nvSpPr>
        <p:spPr>
          <a:xfrm flipV="1">
            <a:off x="125413" y="4948238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Loading 100%"/>
          <p:cNvSpPr txBox="1"/>
          <p:nvPr/>
        </p:nvSpPr>
        <p:spPr>
          <a:xfrm>
            <a:off x="3641725" y="2519363"/>
            <a:ext cx="1549400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Loading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100%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80899" name="LOGO"/>
          <p:cNvGrpSpPr/>
          <p:nvPr/>
        </p:nvGrpSpPr>
        <p:grpSpPr bwMode="auto">
          <a:xfrm>
            <a:off x="3292475" y="2392363"/>
            <a:ext cx="2305050" cy="684212"/>
            <a:chOff x="323528" y="230123"/>
            <a:chExt cx="2305372" cy="683856"/>
          </a:xfrm>
        </p:grpSpPr>
        <p:sp>
          <p:nvSpPr>
            <p:cNvPr id="4" name="TextBox 3"/>
            <p:cNvSpPr txBox="1"/>
            <p:nvPr/>
          </p:nvSpPr>
          <p:spPr>
            <a:xfrm>
              <a:off x="323528" y="245990"/>
              <a:ext cx="2237100" cy="57913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spc="-15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Com</a:t>
              </a:r>
              <a:r>
                <a:rPr lang="en-US" altLang="zh-CN" sz="3200" b="1" spc="-150" dirty="0" err="1">
                  <a:solidFill>
                    <a:srgbClr val="00B0F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LOGO</a:t>
              </a:r>
              <a:endParaRPr lang="zh-CN" altLang="en-US" sz="3200" b="1" spc="-150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3528" y="715645"/>
              <a:ext cx="2095793" cy="1983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SHENZHEN TX INFORMATION TECHNOLOGY CO.,LTD.</a:t>
              </a:r>
              <a:endPara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80950" name="leaf" descr="F:\文件临时存放区\66_014_c\图片\image 270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 rot="1942045">
              <a:off x="2362200" y="230123"/>
              <a:ext cx="2667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2" name="blue_nav_begin"/>
          <p:cNvSpPr/>
          <p:nvPr/>
        </p:nvSpPr>
        <p:spPr>
          <a:xfrm>
            <a:off x="125413" y="1135063"/>
            <a:ext cx="4424362" cy="36718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黑体" panose="02010609060101010101" pitchFamily="2" charset="-122"/>
            </a:endParaRPr>
          </a:p>
        </p:txBody>
      </p:sp>
      <p:sp>
        <p:nvSpPr>
          <p:cNvPr id="6" name="blue_nav_final"/>
          <p:cNvSpPr/>
          <p:nvPr/>
        </p:nvSpPr>
        <p:spPr>
          <a:xfrm>
            <a:off x="125413" y="1135063"/>
            <a:ext cx="2430462" cy="36718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黑体" panose="02010609060101010101" pitchFamily="2" charset="-122"/>
            </a:endParaRPr>
          </a:p>
        </p:txBody>
      </p:sp>
      <p:sp>
        <p:nvSpPr>
          <p:cNvPr id="11" name="mask_left_white"/>
          <p:cNvSpPr/>
          <p:nvPr/>
        </p:nvSpPr>
        <p:spPr>
          <a:xfrm>
            <a:off x="0" y="0"/>
            <a:ext cx="125413" cy="4859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rectangle_begin"/>
          <p:cNvSpPr/>
          <p:nvPr/>
        </p:nvSpPr>
        <p:spPr>
          <a:xfrm>
            <a:off x="4594225" y="1135063"/>
            <a:ext cx="4424363" cy="36718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4" name="rectangle_gray"/>
          <p:cNvSpPr/>
          <p:nvPr/>
        </p:nvSpPr>
        <p:spPr>
          <a:xfrm>
            <a:off x="4427538" y="1135063"/>
            <a:ext cx="4591050" cy="36718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mask_right_white"/>
          <p:cNvSpPr/>
          <p:nvPr/>
        </p:nvSpPr>
        <p:spPr>
          <a:xfrm>
            <a:off x="9018588" y="0"/>
            <a:ext cx="125412" cy="4859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80906" name="arrow_1"/>
          <p:cNvGrpSpPr>
            <a:grpSpLocks noChangeAspect="1"/>
          </p:cNvGrpSpPr>
          <p:nvPr/>
        </p:nvGrpSpPr>
        <p:grpSpPr bwMode="auto">
          <a:xfrm>
            <a:off x="595313" y="1579563"/>
            <a:ext cx="215900" cy="215900"/>
            <a:chOff x="510977" y="1676698"/>
            <a:chExt cx="174686" cy="174686"/>
          </a:xfrm>
        </p:grpSpPr>
        <p:sp>
          <p:nvSpPr>
            <p:cNvPr id="13" name="椭圆 12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541804" y="1766610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2700000">
              <a:off x="579053" y="1740921"/>
              <a:ext cx="7449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8100000">
              <a:off x="582907" y="1791014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907" name="arrow_2"/>
          <p:cNvGrpSpPr>
            <a:grpSpLocks noChangeAspect="1"/>
          </p:cNvGrpSpPr>
          <p:nvPr/>
        </p:nvGrpSpPr>
        <p:grpSpPr bwMode="auto">
          <a:xfrm>
            <a:off x="595313" y="2374900"/>
            <a:ext cx="215900" cy="215900"/>
            <a:chOff x="510977" y="1676698"/>
            <a:chExt cx="174686" cy="174686"/>
          </a:xfrm>
        </p:grpSpPr>
        <p:sp>
          <p:nvSpPr>
            <p:cNvPr id="14" name="椭圆 3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accent2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15" name="直接连接符 35"/>
            <p:cNvCxnSpPr/>
            <p:nvPr/>
          </p:nvCxnSpPr>
          <p:spPr>
            <a:xfrm>
              <a:off x="541804" y="1766610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36"/>
            <p:cNvCxnSpPr/>
            <p:nvPr/>
          </p:nvCxnSpPr>
          <p:spPr>
            <a:xfrm rot="2700000">
              <a:off x="579053" y="1740922"/>
              <a:ext cx="7449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37"/>
            <p:cNvCxnSpPr/>
            <p:nvPr/>
          </p:nvCxnSpPr>
          <p:spPr>
            <a:xfrm rot="8100000">
              <a:off x="582907" y="1791015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908" name="arrow_3"/>
          <p:cNvGrpSpPr>
            <a:grpSpLocks noChangeAspect="1"/>
          </p:cNvGrpSpPr>
          <p:nvPr/>
        </p:nvGrpSpPr>
        <p:grpSpPr bwMode="auto">
          <a:xfrm>
            <a:off x="595313" y="3146425"/>
            <a:ext cx="215900" cy="217488"/>
            <a:chOff x="510977" y="1676698"/>
            <a:chExt cx="174686" cy="174686"/>
          </a:xfrm>
        </p:grpSpPr>
        <p:sp>
          <p:nvSpPr>
            <p:cNvPr id="19" name="椭圆 41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20" name="直接连接符 42"/>
            <p:cNvCxnSpPr/>
            <p:nvPr/>
          </p:nvCxnSpPr>
          <p:spPr>
            <a:xfrm>
              <a:off x="541804" y="1767229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43"/>
            <p:cNvCxnSpPr/>
            <p:nvPr/>
          </p:nvCxnSpPr>
          <p:spPr>
            <a:xfrm rot="2700000">
              <a:off x="578688" y="1741090"/>
              <a:ext cx="7522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44"/>
            <p:cNvCxnSpPr/>
            <p:nvPr/>
          </p:nvCxnSpPr>
          <p:spPr>
            <a:xfrm rot="8100000">
              <a:off x="582907" y="1790180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909" name="关于我们"/>
          <p:cNvSpPr>
            <a:spLocks noChangeArrowheads="1"/>
          </p:cNvSpPr>
          <p:nvPr/>
        </p:nvSpPr>
        <p:spPr bwMode="auto">
          <a:xfrm>
            <a:off x="892175" y="1444625"/>
            <a:ext cx="30321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案例分析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sp>
        <p:nvSpPr>
          <p:cNvPr id="80910" name="产品介绍"/>
          <p:cNvSpPr>
            <a:spLocks noChangeArrowheads="1"/>
          </p:cNvSpPr>
          <p:nvPr/>
        </p:nvSpPr>
        <p:spPr bwMode="auto">
          <a:xfrm>
            <a:off x="892175" y="22098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战略性人力资源管理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sp>
        <p:nvSpPr>
          <p:cNvPr id="80911" name="市场分析"/>
          <p:cNvSpPr>
            <a:spLocks noChangeArrowheads="1"/>
          </p:cNvSpPr>
          <p:nvPr/>
        </p:nvSpPr>
        <p:spPr bwMode="auto">
          <a:xfrm>
            <a:off x="892175" y="2979738"/>
            <a:ext cx="35369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人力资源战略规划的设计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grpSp>
        <p:nvGrpSpPr>
          <p:cNvPr id="80912" name="icon_search"/>
          <p:cNvGrpSpPr/>
          <p:nvPr/>
        </p:nvGrpSpPr>
        <p:grpSpPr bwMode="auto">
          <a:xfrm>
            <a:off x="8183563" y="133350"/>
            <a:ext cx="215900" cy="215900"/>
            <a:chOff x="8360326" y="910853"/>
            <a:chExt cx="216024" cy="216024"/>
          </a:xfrm>
        </p:grpSpPr>
        <p:sp>
          <p:nvSpPr>
            <p:cNvPr id="82" name="椭圆 81"/>
            <p:cNvSpPr/>
            <p:nvPr/>
          </p:nvSpPr>
          <p:spPr>
            <a:xfrm>
              <a:off x="8360326" y="910853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80935" name="Picture 6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406426" y="959350"/>
              <a:ext cx="123825" cy="1190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0913" name="icon_mail"/>
          <p:cNvGrpSpPr/>
          <p:nvPr/>
        </p:nvGrpSpPr>
        <p:grpSpPr bwMode="auto">
          <a:xfrm>
            <a:off x="8801100" y="133350"/>
            <a:ext cx="217488" cy="215900"/>
            <a:chOff x="7345982" y="1282464"/>
            <a:chExt cx="216024" cy="216024"/>
          </a:xfrm>
        </p:grpSpPr>
        <p:sp>
          <p:nvSpPr>
            <p:cNvPr id="1037" name="椭圆 1036"/>
            <p:cNvSpPr/>
            <p:nvPr/>
          </p:nvSpPr>
          <p:spPr>
            <a:xfrm>
              <a:off x="7345982" y="1282464"/>
              <a:ext cx="216024" cy="216024"/>
            </a:xfrm>
            <a:prstGeom prst="ellipse">
              <a:avLst/>
            </a:prstGeom>
            <a:solidFill>
              <a:srgbClr val="B2D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80933" name="Picture 7" descr="F:\文件临时存放区\66_014_c\图片\image 298.png"/>
            <p:cNvPicPr>
              <a:picLocks noChangeAspect="1" noChangeArrowheads="1"/>
            </p:cNvPicPr>
            <p:nvPr/>
          </p:nvPicPr>
          <p:blipFill>
            <a:blip r:embed="rId3">
              <a:biLevel thresh="50000"/>
              <a:grayscl/>
            </a:blip>
            <a:srcRect/>
            <a:stretch>
              <a:fillRect/>
            </a:stretch>
          </p:blipFill>
          <p:spPr bwMode="auto">
            <a:xfrm>
              <a:off x="7396844" y="1347614"/>
              <a:ext cx="114300" cy="85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0" name="icon_home_blue"/>
          <p:cNvSpPr/>
          <p:nvPr/>
        </p:nvSpPr>
        <p:spPr>
          <a:xfrm>
            <a:off x="8493125" y="134938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80916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4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0917" name="直接连接符 14"/>
          <p:cNvCxnSpPr>
            <a:cxnSpLocks noChangeShapeType="1"/>
          </p:cNvCxnSpPr>
          <p:nvPr/>
        </p:nvCxnSpPr>
        <p:spPr bwMode="auto">
          <a:xfrm>
            <a:off x="539750" y="1973263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80918" name="直接连接符 14"/>
          <p:cNvCxnSpPr>
            <a:cxnSpLocks noChangeShapeType="1"/>
          </p:cNvCxnSpPr>
          <p:nvPr/>
        </p:nvCxnSpPr>
        <p:spPr bwMode="auto">
          <a:xfrm>
            <a:off x="539750" y="2735263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80919" name="直接连接符 14"/>
          <p:cNvCxnSpPr>
            <a:cxnSpLocks noChangeShapeType="1"/>
          </p:cNvCxnSpPr>
          <p:nvPr/>
        </p:nvCxnSpPr>
        <p:spPr bwMode="auto">
          <a:xfrm>
            <a:off x="539750" y="3508375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sp>
        <p:nvSpPr>
          <p:cNvPr id="80920" name="TextBox 3"/>
          <p:cNvSpPr txBox="1">
            <a:spLocks noChangeArrowheads="1"/>
          </p:cNvSpPr>
          <p:nvPr/>
        </p:nvSpPr>
        <p:spPr bwMode="auto">
          <a:xfrm>
            <a:off x="1331913" y="339725"/>
            <a:ext cx="2303462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rgbClr val="00B0F0"/>
                </a:solidFill>
                <a:ea typeface="黑体" panose="02010609060101010101" pitchFamily="2" charset="-122"/>
                <a:cs typeface="Arial" panose="020B0604020202020204" pitchFamily="34" charset="0"/>
              </a:rPr>
              <a:t>主要内容</a:t>
            </a:r>
            <a:endParaRPr lang="zh-CN" altLang="en-US" sz="3200" b="1">
              <a:solidFill>
                <a:srgbClr val="00B0F0"/>
              </a:solidFill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0921" name="Picture 5" descr="F:\文件临时存放区\66_014_c\图片\image 270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 rot="1942045">
            <a:off x="3635375" y="268288"/>
            <a:ext cx="266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0922" name="直接连接符 14"/>
          <p:cNvCxnSpPr>
            <a:cxnSpLocks noChangeShapeType="1"/>
          </p:cNvCxnSpPr>
          <p:nvPr/>
        </p:nvCxnSpPr>
        <p:spPr bwMode="auto">
          <a:xfrm>
            <a:off x="468313" y="3506788"/>
            <a:ext cx="3887787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grpSp>
        <p:nvGrpSpPr>
          <p:cNvPr id="80923" name="arrow_3"/>
          <p:cNvGrpSpPr>
            <a:grpSpLocks noChangeAspect="1"/>
          </p:cNvGrpSpPr>
          <p:nvPr/>
        </p:nvGrpSpPr>
        <p:grpSpPr bwMode="auto">
          <a:xfrm>
            <a:off x="595313" y="3962400"/>
            <a:ext cx="215900" cy="217488"/>
            <a:chOff x="510977" y="1676698"/>
            <a:chExt cx="174686" cy="174686"/>
          </a:xfrm>
        </p:grpSpPr>
        <p:sp>
          <p:nvSpPr>
            <p:cNvPr id="3" name="椭圆 41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黑体" panose="02010609060101010101" pitchFamily="2" charset="-122"/>
              </a:endParaRPr>
            </a:p>
          </p:txBody>
        </p:sp>
        <p:cxnSp>
          <p:nvCxnSpPr>
            <p:cNvPr id="7" name="直接连接符 42"/>
            <p:cNvCxnSpPr/>
            <p:nvPr/>
          </p:nvCxnSpPr>
          <p:spPr>
            <a:xfrm>
              <a:off x="541804" y="1767229"/>
              <a:ext cx="950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43"/>
            <p:cNvCxnSpPr/>
            <p:nvPr/>
          </p:nvCxnSpPr>
          <p:spPr>
            <a:xfrm rot="2700000">
              <a:off x="578688" y="1741090"/>
              <a:ext cx="7522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44"/>
            <p:cNvCxnSpPr/>
            <p:nvPr/>
          </p:nvCxnSpPr>
          <p:spPr>
            <a:xfrm rot="8100000">
              <a:off x="582907" y="1790180"/>
              <a:ext cx="757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924" name="市场分析"/>
          <p:cNvSpPr>
            <a:spLocks noChangeArrowheads="1"/>
          </p:cNvSpPr>
          <p:nvPr/>
        </p:nvSpPr>
        <p:spPr bwMode="auto">
          <a:xfrm>
            <a:off x="892175" y="3795713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folHlink"/>
                </a:solidFill>
                <a:latin typeface="微软雅黑" panose="020B0503020204020204" charset="-122"/>
                <a:ea typeface="黑体" panose="02010609060101010101" pitchFamily="2" charset="-122"/>
                <a:cs typeface="微软雅黑" panose="020B0503020204020204" charset="-122"/>
              </a:rPr>
              <a:t>人力资源规划的技术</a:t>
            </a:r>
            <a:endParaRPr lang="zh-CN" altLang="en-US" sz="2400">
              <a:solidFill>
                <a:schemeClr val="folHlink"/>
              </a:solidFill>
              <a:latin typeface="微软雅黑" panose="020B0503020204020204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80925" name="直接连接符 14"/>
          <p:cNvCxnSpPr>
            <a:cxnSpLocks noChangeShapeType="1"/>
          </p:cNvCxnSpPr>
          <p:nvPr/>
        </p:nvCxnSpPr>
        <p:spPr bwMode="auto">
          <a:xfrm>
            <a:off x="539750" y="4324350"/>
            <a:ext cx="3887788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cxnSp>
        <p:nvCxnSpPr>
          <p:cNvPr id="80926" name="直接连接符 14"/>
          <p:cNvCxnSpPr>
            <a:cxnSpLocks noChangeShapeType="1"/>
          </p:cNvCxnSpPr>
          <p:nvPr/>
        </p:nvCxnSpPr>
        <p:spPr bwMode="auto">
          <a:xfrm>
            <a:off x="468313" y="4322763"/>
            <a:ext cx="3887787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sysDot"/>
            <a:round/>
          </a:ln>
        </p:spPr>
      </p:cxnSp>
      <p:pic>
        <p:nvPicPr>
          <p:cNvPr id="80927" name="Picture 5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7538" y="1131888"/>
            <a:ext cx="4608512" cy="367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82948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2950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82952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53" name="title_1"/>
          <p:cNvSpPr>
            <a:spLocks noChangeArrowheads="1"/>
          </p:cNvSpPr>
          <p:nvPr/>
        </p:nvSpPr>
        <p:spPr bwMode="auto">
          <a:xfrm>
            <a:off x="636588" y="915988"/>
            <a:ext cx="3648075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什么是人力资源规划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82954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955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人力资源规划的技术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957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8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500563" y="1276350"/>
            <a:ext cx="4392612" cy="3671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以战略目标为导向，运用科学合理的方法对人力资源的需求和供给进行预测，根据预测情况制定适宜的人力资源管理政策，使人力资源在各个阶段都能达成供给和需求的动态平衡，从而实现人力资源最佳配置达到组织战略目标的过程；</a:t>
            </a:r>
            <a:endParaRPr lang="zh-CN" altLang="en-US"/>
          </a:p>
          <a:p>
            <a:pPr marL="444500" indent="-4445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人员配备分析</a:t>
            </a:r>
            <a:r>
              <a:rPr lang="zh-CN" altLang="en-US"/>
              <a:t>和</a:t>
            </a: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人力资源管理政策体系</a:t>
            </a:r>
            <a:r>
              <a:rPr lang="zh-CN" altLang="en-US"/>
              <a:t>（机制）的设计。</a:t>
            </a:r>
            <a:endParaRPr lang="zh-CN" altLang="en-US"/>
          </a:p>
        </p:txBody>
      </p:sp>
      <p:pic>
        <p:nvPicPr>
          <p:cNvPr id="82960" name="Picture 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3850" y="1563688"/>
            <a:ext cx="3960813" cy="331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84996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4998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85000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001" name="title_1"/>
          <p:cNvSpPr>
            <a:spLocks noChangeArrowheads="1"/>
          </p:cNvSpPr>
          <p:nvPr/>
        </p:nvSpPr>
        <p:spPr bwMode="auto">
          <a:xfrm>
            <a:off x="636588" y="915988"/>
            <a:ext cx="3648075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人力资源规划的前提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85002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003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人力资源规划的技术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005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006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323850" y="1563688"/>
            <a:ext cx="4392613" cy="3313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清晰明确的经营战略规划及目标；</a:t>
            </a:r>
            <a:endParaRPr lang="zh-CN" altLang="en-US"/>
          </a:p>
          <a:p>
            <a:pPr marL="444500" indent="-444500">
              <a:lnSpc>
                <a:spcPct val="1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核心业务规划；</a:t>
            </a:r>
            <a:endParaRPr lang="zh-CN" altLang="en-US"/>
          </a:p>
          <a:p>
            <a:pPr marL="444500" indent="-444500">
              <a:lnSpc>
                <a:spcPct val="1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内部外部环境分析；</a:t>
            </a:r>
            <a:endParaRPr lang="zh-CN" altLang="en-US"/>
          </a:p>
          <a:p>
            <a:pPr marL="444500" indent="-444500">
              <a:lnSpc>
                <a:spcPct val="1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管理信息系统；</a:t>
            </a:r>
            <a:endParaRPr lang="zh-CN" altLang="en-US"/>
          </a:p>
          <a:p>
            <a:pPr marL="444500" indent="-444500">
              <a:lnSpc>
                <a:spcPct val="1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完整的历史数据。</a:t>
            </a:r>
            <a:endParaRPr lang="zh-CN" altLang="en-US"/>
          </a:p>
        </p:txBody>
      </p:sp>
      <p:pic>
        <p:nvPicPr>
          <p:cNvPr id="85008" name="Picture 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2213" y="1563688"/>
            <a:ext cx="4033837" cy="338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89092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9094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89096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7" name="title_1"/>
          <p:cNvSpPr>
            <a:spLocks noChangeArrowheads="1"/>
          </p:cNvSpPr>
          <p:nvPr/>
        </p:nvSpPr>
        <p:spPr bwMode="auto">
          <a:xfrm>
            <a:off x="636588" y="915988"/>
            <a:ext cx="3648075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人力资源规划的过程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89098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099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人力资源规划的技术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101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102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103" name="Picture 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3850" y="1492250"/>
            <a:ext cx="8583613" cy="331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1140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1142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1144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145" name="title_1"/>
          <p:cNvSpPr>
            <a:spLocks noChangeArrowheads="1"/>
          </p:cNvSpPr>
          <p:nvPr/>
        </p:nvSpPr>
        <p:spPr bwMode="auto">
          <a:xfrm>
            <a:off x="636588" y="915988"/>
            <a:ext cx="3648075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人员配备分析：人力资源数量预测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91146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147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人力资源规划的技术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149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50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572000" y="915988"/>
            <a:ext cx="4392613" cy="3671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>
              <a:solidFill>
                <a:schemeClr val="folHlink"/>
              </a:solidFill>
              <a:ea typeface="黑体" panose="02010609060101010101" pitchFamily="2" charset="-122"/>
            </a:endParaRPr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定性方法</a:t>
            </a:r>
            <a:r>
              <a:rPr lang="zh-CN" altLang="en-US"/>
              <a:t>：小组讨论法、德尔菲法；</a:t>
            </a: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>
              <a:solidFill>
                <a:schemeClr val="folHlink"/>
              </a:solidFill>
              <a:ea typeface="黑体" panose="02010609060101010101" pitchFamily="2" charset="-122"/>
            </a:endParaRPr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>
              <a:solidFill>
                <a:schemeClr val="folHlink"/>
              </a:solidFill>
              <a:ea typeface="黑体" panose="02010609060101010101" pitchFamily="2" charset="-122"/>
            </a:endParaRPr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定量方法</a:t>
            </a:r>
            <a:r>
              <a:rPr lang="zh-CN" altLang="en-US"/>
              <a:t>：劳动定额法、工作负荷分析法、回归分析法、比例预测法、标杆资料对照比较法等。</a:t>
            </a:r>
            <a:endParaRPr lang="zh-CN" altLang="en-US"/>
          </a:p>
        </p:txBody>
      </p:sp>
      <p:pic>
        <p:nvPicPr>
          <p:cNvPr id="91152" name="Picture 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347788"/>
            <a:ext cx="4033838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3188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3190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3192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93" name="title_1"/>
          <p:cNvSpPr>
            <a:spLocks noChangeArrowheads="1"/>
          </p:cNvSpPr>
          <p:nvPr/>
        </p:nvSpPr>
        <p:spPr bwMode="auto">
          <a:xfrm>
            <a:off x="636588" y="915988"/>
            <a:ext cx="3648075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人员配备分析：人力资源质量预测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93194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195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人力资源规划的技术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197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8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5003800" y="1276350"/>
            <a:ext cx="3889375" cy="3671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使命与战略目标分析法；</a:t>
            </a:r>
            <a:endParaRPr lang="zh-CN" altLang="en-US"/>
          </a:p>
          <a:p>
            <a:pPr marL="444500" indent="-444500">
              <a:lnSpc>
                <a:spcPct val="1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岗位要求差距分析法；</a:t>
            </a:r>
            <a:endParaRPr lang="zh-CN" altLang="en-US"/>
          </a:p>
          <a:p>
            <a:pPr marL="444500" indent="-444500">
              <a:lnSpc>
                <a:spcPct val="1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标杆差距分析法；</a:t>
            </a:r>
            <a:endParaRPr lang="zh-CN" altLang="en-US"/>
          </a:p>
          <a:p>
            <a:pPr marL="444500" indent="-444500">
              <a:lnSpc>
                <a:spcPct val="1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绩效分析法；</a:t>
            </a:r>
            <a:endParaRPr lang="zh-CN" altLang="en-US"/>
          </a:p>
          <a:p>
            <a:pPr marL="444500" indent="-444500">
              <a:lnSpc>
                <a:spcPct val="1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人员素质能力提升训练计划。</a:t>
            </a:r>
            <a:endParaRPr lang="zh-CN" altLang="en-US"/>
          </a:p>
        </p:txBody>
      </p:sp>
      <p:pic>
        <p:nvPicPr>
          <p:cNvPr id="93200" name="Picture 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419225"/>
            <a:ext cx="4033838" cy="338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5236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5238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5240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41" name="title_1"/>
          <p:cNvSpPr>
            <a:spLocks noChangeArrowheads="1"/>
          </p:cNvSpPr>
          <p:nvPr/>
        </p:nvSpPr>
        <p:spPr bwMode="auto">
          <a:xfrm>
            <a:off x="636588" y="915988"/>
            <a:ext cx="3648075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人员配备分析：人力资源结构预测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95242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243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人力资源规划的技术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245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46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5003800" y="1276350"/>
            <a:ext cx="3889375" cy="3671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确定各职系的贡献系数；</a:t>
            </a: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平衡各职类、职系人员的比例；</a:t>
            </a: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平衡各种类型人员的比例；</a:t>
            </a: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定性与定量方法的运用。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pic>
        <p:nvPicPr>
          <p:cNvPr id="95248" name="Picture 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3850" y="1419225"/>
            <a:ext cx="3960813" cy="352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7284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7286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7288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9" name="title_1"/>
          <p:cNvSpPr>
            <a:spLocks noChangeArrowheads="1"/>
          </p:cNvSpPr>
          <p:nvPr/>
        </p:nvSpPr>
        <p:spPr bwMode="auto">
          <a:xfrm>
            <a:off x="636588" y="915988"/>
            <a:ext cx="3648075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人力资源政策体系的构建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97290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291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人力资源规划的技术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293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94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787900" y="1276350"/>
            <a:ext cx="4105275" cy="3671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9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员工招聘选拔与任用方案；</a:t>
            </a:r>
            <a:endParaRPr lang="zh-CN" altLang="en-US"/>
          </a:p>
          <a:p>
            <a:pPr marL="444500" indent="-444500">
              <a:lnSpc>
                <a:spcPct val="19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员工绩效管理体系的建构；</a:t>
            </a:r>
            <a:endParaRPr lang="zh-CN" altLang="en-US"/>
          </a:p>
          <a:p>
            <a:pPr marL="444500" indent="-444500">
              <a:lnSpc>
                <a:spcPct val="19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员工薪酬管理体系的建构；</a:t>
            </a:r>
            <a:endParaRPr lang="zh-CN" altLang="en-US"/>
          </a:p>
          <a:p>
            <a:pPr marL="444500" indent="-444500">
              <a:lnSpc>
                <a:spcPct val="19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员工职务评价管理体系的建构；</a:t>
            </a:r>
            <a:endParaRPr lang="zh-CN" altLang="en-US"/>
          </a:p>
          <a:p>
            <a:pPr marL="444500" indent="-444500">
              <a:lnSpc>
                <a:spcPct val="19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员工职业生涯管理体系的建构。</a:t>
            </a:r>
            <a:endParaRPr lang="zh-CN" altLang="en-US"/>
          </a:p>
        </p:txBody>
      </p:sp>
      <p:pic>
        <p:nvPicPr>
          <p:cNvPr id="97296" name="Picture 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347788"/>
            <a:ext cx="3960813" cy="353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1268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270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1272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3" name="title_1"/>
          <p:cNvSpPr>
            <a:spLocks noChangeArrowheads="1"/>
          </p:cNvSpPr>
          <p:nvPr/>
        </p:nvSpPr>
        <p:spPr bwMode="auto">
          <a:xfrm>
            <a:off x="636588" y="915988"/>
            <a:ext cx="8399462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海尔公司创新三原则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grpSp>
        <p:nvGrpSpPr>
          <p:cNvPr id="11274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75" name="关于我们"/>
          <p:cNvSpPr>
            <a:spLocks noChangeArrowheads="1"/>
          </p:cNvSpPr>
          <p:nvPr/>
        </p:nvSpPr>
        <p:spPr bwMode="auto">
          <a:xfrm>
            <a:off x="568325" y="203200"/>
            <a:ext cx="4493538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案例：海尔公司的人力资源管理</a:t>
            </a:r>
            <a:endParaRPr lang="zh-CN" altLang="en-US" sz="2400" dirty="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7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8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323850" y="1419225"/>
            <a:ext cx="3816350" cy="3600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kumimoji="1"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kumimoji="1"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创新目标：</a:t>
            </a:r>
            <a:r>
              <a:rPr kumimoji="1" lang="zh-CN" altLang="en-US"/>
              <a:t>创造有价值定单；</a:t>
            </a:r>
            <a:endParaRPr kumimoji="1"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kumimoji="1"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kumimoji="1"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kumimoji="1"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创新本质：</a:t>
            </a:r>
            <a:r>
              <a:rPr kumimoji="1" lang="zh-CN" altLang="en-US"/>
              <a:t>创造性的破坏；</a:t>
            </a:r>
            <a:endParaRPr kumimoji="1"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kumimoji="1"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kumimoji="1"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kumimoji="1"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创新途径：</a:t>
            </a:r>
            <a:r>
              <a:rPr kumimoji="1" lang="zh-CN" altLang="en-US"/>
              <a:t>创造性借鉴和模仿。</a:t>
            </a:r>
            <a:endParaRPr kumimoji="1"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kumimoji="1" lang="zh-CN" altLang="en-US"/>
          </a:p>
        </p:txBody>
      </p:sp>
      <p:pic>
        <p:nvPicPr>
          <p:cNvPr id="11280" name="Picture 2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56100" y="1474788"/>
            <a:ext cx="4630738" cy="340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9332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9334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9336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37" name="title_1"/>
          <p:cNvSpPr>
            <a:spLocks noChangeArrowheads="1"/>
          </p:cNvSpPr>
          <p:nvPr/>
        </p:nvSpPr>
        <p:spPr bwMode="auto">
          <a:xfrm>
            <a:off x="636588" y="915988"/>
            <a:ext cx="3648075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人力资源供给预测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99338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339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人力资源规划的技术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341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42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932363" y="1276350"/>
            <a:ext cx="3960812" cy="3671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kumimoji="1"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外部供给法；</a:t>
            </a:r>
            <a:endParaRPr kumimoji="1" lang="zh-CN" altLang="en-US">
              <a:solidFill>
                <a:schemeClr val="folHlink"/>
              </a:solidFill>
              <a:ea typeface="黑体" panose="02010609060101010101" pitchFamily="2" charset="-122"/>
            </a:endParaRPr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kumimoji="1" lang="zh-CN" altLang="en-US">
              <a:solidFill>
                <a:schemeClr val="folHlink"/>
              </a:solidFill>
              <a:ea typeface="黑体" panose="02010609060101010101" pitchFamily="2" charset="-122"/>
            </a:endParaRPr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kumimoji="1"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内部供给法：</a:t>
            </a:r>
            <a:r>
              <a:rPr lang="zh-CN" altLang="en-US"/>
              <a:t>档案分析法（履历表分析）；人员接替法；马尔柯夫转移矩阵法。</a:t>
            </a:r>
            <a:endParaRPr lang="zh-CN" altLang="en-US"/>
          </a:p>
        </p:txBody>
      </p:sp>
      <p:pic>
        <p:nvPicPr>
          <p:cNvPr id="99344" name="Picture 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419225"/>
            <a:ext cx="4033838" cy="352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3428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3430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3432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33" name="title_1"/>
          <p:cNvSpPr>
            <a:spLocks noChangeArrowheads="1"/>
          </p:cNvSpPr>
          <p:nvPr/>
        </p:nvSpPr>
        <p:spPr bwMode="auto">
          <a:xfrm>
            <a:off x="636588" y="915988"/>
            <a:ext cx="3648075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人力资源供需平衡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103434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435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人力资源规划的技术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7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38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395288" y="3363913"/>
            <a:ext cx="8497887" cy="14398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kumimoji="1"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供求平衡：</a:t>
            </a:r>
            <a:r>
              <a:rPr lang="zh-CN" altLang="en-US"/>
              <a:t>人力资源的需求与供给相等；</a:t>
            </a:r>
            <a:endParaRPr lang="zh-CN" altLang="en-US"/>
          </a:p>
          <a:p>
            <a:pPr marL="444500" indent="-4445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kumimoji="1"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供不应求：</a:t>
            </a:r>
            <a:r>
              <a:rPr lang="zh-CN" altLang="en-US"/>
              <a:t>人力资源需求大于人力资源供给；</a:t>
            </a:r>
            <a:endParaRPr lang="zh-CN" altLang="en-US"/>
          </a:p>
          <a:p>
            <a:pPr marL="444500" indent="-4445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kumimoji="1"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供过于求：</a:t>
            </a:r>
            <a:r>
              <a:rPr lang="zh-CN" altLang="en-US"/>
              <a:t>人力资源需求小于人力资源供给；</a:t>
            </a:r>
            <a:endParaRPr lang="zh-CN" altLang="en-US"/>
          </a:p>
          <a:p>
            <a:pPr marL="444500" indent="-4445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kumimoji="1"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结构失衡：</a:t>
            </a:r>
            <a:r>
              <a:rPr lang="zh-CN" altLang="en-US"/>
              <a:t>某类人员供不应求，某类人员又供过于求。</a:t>
            </a:r>
            <a:endParaRPr lang="zh-CN" altLang="en-US"/>
          </a:p>
        </p:txBody>
      </p:sp>
      <p:pic>
        <p:nvPicPr>
          <p:cNvPr id="103440" name="Picture 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419225"/>
            <a:ext cx="864235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5476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5478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5480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81" name="title_1"/>
          <p:cNvSpPr>
            <a:spLocks noChangeArrowheads="1"/>
          </p:cNvSpPr>
          <p:nvPr/>
        </p:nvSpPr>
        <p:spPr bwMode="auto">
          <a:xfrm>
            <a:off x="636588" y="915988"/>
            <a:ext cx="3648075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人力资源供不应求的应对策略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105482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483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人力资源规划的技术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485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486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932363" y="1276350"/>
            <a:ext cx="3960812" cy="3671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外部招聘和内部招聘；</a:t>
            </a: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招聘临时工；</a:t>
            </a: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延长劳动时间：加班；</a:t>
            </a: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内部晋升；</a:t>
            </a: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管理人员接替计划；</a:t>
            </a: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技能培训；</a:t>
            </a: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调宽工作范围，增加工作量；</a:t>
            </a: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反聘。</a:t>
            </a:r>
            <a:endParaRPr lang="zh-CN" altLang="en-US"/>
          </a:p>
        </p:txBody>
      </p:sp>
      <p:pic>
        <p:nvPicPr>
          <p:cNvPr id="105488" name="Picture 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347788"/>
            <a:ext cx="4033838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6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6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7524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7526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7528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29" name="title_1"/>
          <p:cNvSpPr>
            <a:spLocks noChangeArrowheads="1"/>
          </p:cNvSpPr>
          <p:nvPr/>
        </p:nvSpPr>
        <p:spPr bwMode="auto">
          <a:xfrm>
            <a:off x="636588" y="915988"/>
            <a:ext cx="3648075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内部选拔还是外部选拔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107530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531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人力资源规划的技术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533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34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5148263" y="1419225"/>
            <a:ext cx="3744912" cy="3529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内部选拔的优点与不足；</a:t>
            </a: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外部选拔的优点与不足；</a:t>
            </a: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如何进行内部选拔。</a:t>
            </a:r>
            <a:endParaRPr lang="zh-CN" altLang="en-US"/>
          </a:p>
        </p:txBody>
      </p:sp>
      <p:pic>
        <p:nvPicPr>
          <p:cNvPr id="107536" name="Picture 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3850" y="1492250"/>
            <a:ext cx="4214813" cy="33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9572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9574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9576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577" name="title_1"/>
          <p:cNvSpPr>
            <a:spLocks noChangeArrowheads="1"/>
          </p:cNvSpPr>
          <p:nvPr/>
        </p:nvSpPr>
        <p:spPr bwMode="auto">
          <a:xfrm>
            <a:off x="636588" y="915988"/>
            <a:ext cx="3790950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</a:rPr>
              <a:t>人力资源供过于求的应对策略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109578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579" name="关于我们"/>
          <p:cNvSpPr>
            <a:spLocks noChangeArrowheads="1"/>
          </p:cNvSpPr>
          <p:nvPr/>
        </p:nvSpPr>
        <p:spPr bwMode="auto">
          <a:xfrm>
            <a:off x="568325" y="203200"/>
            <a:ext cx="292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人力资源规划的技术</a:t>
            </a:r>
            <a:endParaRPr lang="zh-CN" altLang="en-US" sz="240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581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82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5435600" y="1276350"/>
            <a:ext cx="3457575" cy="3671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提前退休；</a:t>
            </a: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减少人员补充；</a:t>
            </a: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增加无薪假期；</a:t>
            </a: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lang="zh-CN" altLang="en-US"/>
          </a:p>
          <a:p>
            <a:pPr marL="444500" indent="-4445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lang="zh-CN" altLang="en-US"/>
              <a:t>裁员；</a:t>
            </a:r>
            <a:endParaRPr lang="zh-CN" altLang="en-US"/>
          </a:p>
        </p:txBody>
      </p:sp>
      <p:pic>
        <p:nvPicPr>
          <p:cNvPr id="109584" name="Picture 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347788"/>
            <a:ext cx="4176713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11617" name="TextBox 3"/>
          <p:cNvSpPr txBox="1">
            <a:spLocks noChangeArrowheads="1"/>
          </p:cNvSpPr>
          <p:nvPr/>
        </p:nvSpPr>
        <p:spPr bwMode="auto">
          <a:xfrm>
            <a:off x="2124075" y="1924050"/>
            <a:ext cx="4752975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3600" b="1" i="1">
                <a:solidFill>
                  <a:srgbClr val="00B0F0"/>
                </a:solidFill>
                <a:cs typeface="Arial" panose="020B0604020202020204" pitchFamily="34" charset="0"/>
              </a:rPr>
              <a:t>Thanks for listening!</a:t>
            </a:r>
            <a:endParaRPr lang="zh-CN" altLang="en-US" sz="3600" b="1" i="1">
              <a:solidFill>
                <a:srgbClr val="00B0F0"/>
              </a:solidFill>
              <a:cs typeface="Arial" panose="020B0604020202020204" pitchFamily="34" charset="0"/>
            </a:endParaRPr>
          </a:p>
        </p:txBody>
      </p:sp>
      <p:pic>
        <p:nvPicPr>
          <p:cNvPr id="111618" name="Picture 5" descr="F:\文件临时存放区\66_014_c\图片\image 270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 rot="1942045">
            <a:off x="7019925" y="1563688"/>
            <a:ext cx="266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3316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318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3320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1" name="title_1"/>
          <p:cNvSpPr>
            <a:spLocks noChangeArrowheads="1"/>
          </p:cNvSpPr>
          <p:nvPr/>
        </p:nvSpPr>
        <p:spPr bwMode="auto">
          <a:xfrm>
            <a:off x="636588" y="915988"/>
            <a:ext cx="8399462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一、企业战略是方向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战略与人力资源管理战略的匹配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grpSp>
        <p:nvGrpSpPr>
          <p:cNvPr id="13322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23" name="关于我们"/>
          <p:cNvSpPr>
            <a:spLocks noChangeArrowheads="1"/>
          </p:cNvSpPr>
          <p:nvPr/>
        </p:nvSpPr>
        <p:spPr bwMode="auto">
          <a:xfrm>
            <a:off x="568325" y="203200"/>
            <a:ext cx="4493538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案例：海尔公司的人力资源管理</a:t>
            </a:r>
            <a:endParaRPr lang="zh-CN" altLang="en-US" sz="2400" dirty="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25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6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332109" y="4394200"/>
            <a:ext cx="2159469" cy="596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tabLst>
                <a:tab pos="267970" algn="l"/>
                <a:tab pos="360045" algn="l"/>
              </a:tabLst>
            </a:pPr>
            <a:r>
              <a:rPr kumimoji="1" lang="zh-CN" altLang="en-US" sz="1400" b="1" dirty="0"/>
              <a:t>计点到位       计效联酬</a:t>
            </a:r>
            <a:endParaRPr kumimoji="1" lang="zh-CN" altLang="en-US" sz="1400" dirty="0"/>
          </a:p>
          <a:p>
            <a:pPr marL="444500" indent="-444500">
              <a:tabLst>
                <a:tab pos="267970" algn="l"/>
                <a:tab pos="360045" algn="l"/>
              </a:tabLst>
            </a:pPr>
            <a:r>
              <a:rPr kumimoji="1" lang="zh-CN" altLang="en-US" sz="1400" dirty="0"/>
              <a:t> </a:t>
            </a:r>
            <a:r>
              <a:rPr kumimoji="1" lang="zh-CN" altLang="en-US" sz="1400" b="1" dirty="0"/>
              <a:t>“三工”并存  动态转换</a:t>
            </a:r>
            <a:endParaRPr kumimoji="1" lang="zh-CN" altLang="en-US" sz="1400" b="1" dirty="0"/>
          </a:p>
        </p:txBody>
      </p:sp>
      <p:pic>
        <p:nvPicPr>
          <p:cNvPr id="13328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563688"/>
            <a:ext cx="8785225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2844800" y="4371975"/>
            <a:ext cx="2447925" cy="596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tabLst>
                <a:tab pos="267970" algn="l"/>
                <a:tab pos="360045" algn="l"/>
              </a:tabLst>
            </a:pPr>
            <a:r>
              <a:rPr kumimoji="1" lang="zh-CN" altLang="en-US" sz="1400" b="1" dirty="0"/>
              <a:t>在位要受控       升迁靠竞争</a:t>
            </a:r>
            <a:endParaRPr kumimoji="1" lang="zh-CN" altLang="en-US" sz="1400" b="1" dirty="0"/>
          </a:p>
          <a:p>
            <a:pPr marL="444500" indent="-444500">
              <a:tabLst>
                <a:tab pos="267970" algn="l"/>
                <a:tab pos="360045" algn="l"/>
              </a:tabLst>
            </a:pPr>
            <a:r>
              <a:rPr kumimoji="1" lang="zh-CN" altLang="en-US" sz="1400" b="1" dirty="0"/>
              <a:t>届满要轮流       末尾要淘汰</a:t>
            </a:r>
            <a:endParaRPr kumimoji="1" lang="zh-CN" altLang="en-US" sz="1400" b="1" dirty="0"/>
          </a:p>
          <a:p>
            <a:pPr marL="444500" indent="-444500">
              <a:tabLst>
                <a:tab pos="267970" algn="l"/>
                <a:tab pos="360045" algn="l"/>
              </a:tabLst>
            </a:pPr>
            <a:r>
              <a:rPr kumimoji="1" lang="zh-CN" altLang="en-US" sz="1400" b="1" dirty="0"/>
              <a:t>多种形式考核激励分配机制</a:t>
            </a:r>
            <a:endParaRPr kumimoji="1" lang="zh-CN" altLang="en-US" sz="1400" b="1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364163" y="4587875"/>
            <a:ext cx="3168650" cy="288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 algn="ctr">
              <a:tabLst>
                <a:tab pos="267970" algn="l"/>
                <a:tab pos="360045" algn="l"/>
              </a:tabLst>
            </a:pPr>
            <a:r>
              <a:rPr kumimoji="1" lang="zh-CN" altLang="en-US" sz="1400" b="1" dirty="0"/>
              <a:t>全员</a:t>
            </a:r>
            <a:r>
              <a:rPr kumimoji="1" lang="en-US" altLang="zh-CN" sz="1400" b="1" dirty="0"/>
              <a:t>SBU   </a:t>
            </a:r>
            <a:r>
              <a:rPr kumimoji="1" lang="zh-CN" altLang="en-US" sz="1400" b="1" dirty="0"/>
              <a:t>负债经营  </a:t>
            </a:r>
            <a:r>
              <a:rPr kumimoji="1" lang="en-US" altLang="zh-CN" sz="1400" b="1" dirty="0"/>
              <a:t>SST</a:t>
            </a:r>
            <a:r>
              <a:rPr kumimoji="1" lang="zh-CN" altLang="en-US" sz="1400" b="1" dirty="0"/>
              <a:t>市场链</a:t>
            </a:r>
            <a:endParaRPr kumimoji="1" lang="zh-CN" altLang="en-US" sz="1400" b="1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5364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366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5368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9" name="title_1"/>
          <p:cNvSpPr>
            <a:spLocks noChangeArrowheads="1"/>
          </p:cNvSpPr>
          <p:nvPr/>
        </p:nvSpPr>
        <p:spPr bwMode="auto">
          <a:xfrm>
            <a:off x="636588" y="915988"/>
            <a:ext cx="8328025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二、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观念创新是先导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斜坡球体论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370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71" name="关于我们"/>
          <p:cNvSpPr>
            <a:spLocks noChangeArrowheads="1"/>
          </p:cNvSpPr>
          <p:nvPr/>
        </p:nvSpPr>
        <p:spPr bwMode="auto">
          <a:xfrm>
            <a:off x="568325" y="203200"/>
            <a:ext cx="4493538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案例：海尔公司的人力资源管理</a:t>
            </a:r>
            <a:endParaRPr lang="zh-CN" altLang="en-US" sz="2400" dirty="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73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4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5076825" y="1492250"/>
            <a:ext cx="3959225" cy="3455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lnSpc>
                <a:spcPct val="13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kumimoji="1" lang="zh-CN" altLang="en-US"/>
              <a:t>斜坡球体理论；</a:t>
            </a:r>
            <a:endParaRPr kumimoji="1" lang="zh-CN" altLang="en-US"/>
          </a:p>
          <a:p>
            <a:pPr marL="444500" indent="-444500">
              <a:lnSpc>
                <a:spcPct val="13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kumimoji="1" lang="zh-CN" altLang="en-US"/>
              <a:t>人人是人才，赛马不相马；</a:t>
            </a:r>
            <a:endParaRPr kumimoji="1" lang="zh-CN" altLang="en-US"/>
          </a:p>
          <a:p>
            <a:pPr marL="444500" indent="-444500">
              <a:lnSpc>
                <a:spcPct val="13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kumimoji="1" lang="zh-CN" altLang="en-US"/>
              <a:t>源头论：小河</a:t>
            </a:r>
            <a:r>
              <a:rPr kumimoji="1" lang="en-US" altLang="zh-CN"/>
              <a:t>—</a:t>
            </a:r>
            <a:r>
              <a:rPr kumimoji="1" lang="zh-CN" altLang="en-US"/>
              <a:t>源头；</a:t>
            </a:r>
            <a:endParaRPr kumimoji="1" lang="zh-CN" altLang="en-US"/>
          </a:p>
          <a:p>
            <a:pPr marL="444500" indent="-444500">
              <a:lnSpc>
                <a:spcPct val="13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kumimoji="1" lang="zh-CN" altLang="en-US"/>
              <a:t>伯乐相马</a:t>
            </a:r>
            <a:r>
              <a:rPr kumimoji="1" lang="en-US" altLang="zh-CN"/>
              <a:t>—</a:t>
            </a:r>
            <a:r>
              <a:rPr kumimoji="1" lang="zh-CN" altLang="en-US"/>
              <a:t>海尔赛马；</a:t>
            </a:r>
            <a:endParaRPr kumimoji="1" lang="zh-CN" altLang="en-US"/>
          </a:p>
          <a:p>
            <a:pPr marL="444500" indent="-444500">
              <a:lnSpc>
                <a:spcPct val="13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kumimoji="1" lang="zh-CN" altLang="en-US"/>
              <a:t>拥有人才</a:t>
            </a:r>
            <a:r>
              <a:rPr kumimoji="1" lang="en-US" altLang="zh-CN"/>
              <a:t>—</a:t>
            </a:r>
            <a:r>
              <a:rPr kumimoji="1" lang="zh-CN" altLang="en-US"/>
              <a:t>拥有多少人才在为海尔工作</a:t>
            </a:r>
            <a:r>
              <a:rPr kumimoji="1" lang="en-US" altLang="zh-CN"/>
              <a:t>—</a:t>
            </a:r>
            <a:r>
              <a:rPr kumimoji="1" lang="zh-CN" altLang="en-US"/>
              <a:t>即借力，能整合多少外部资源就等于你拥有多少资源；</a:t>
            </a:r>
            <a:endParaRPr kumimoji="1" lang="zh-CN" altLang="en-US"/>
          </a:p>
          <a:p>
            <a:pPr marL="444500" indent="-444500">
              <a:lnSpc>
                <a:spcPct val="135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kumimoji="1" lang="zh-CN" altLang="en-US"/>
              <a:t>多劳多得、按劳分配</a:t>
            </a:r>
            <a:r>
              <a:rPr kumimoji="1" lang="en-US" altLang="zh-CN"/>
              <a:t>—</a:t>
            </a:r>
            <a:r>
              <a:rPr kumimoji="1" lang="zh-CN" altLang="en-US"/>
              <a:t>按效分配。</a:t>
            </a:r>
            <a:endParaRPr kumimoji="1" lang="zh-CN" altLang="en-US"/>
          </a:p>
        </p:txBody>
      </p:sp>
      <p:pic>
        <p:nvPicPr>
          <p:cNvPr id="15376" name="Picture 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635125"/>
            <a:ext cx="432117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6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414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7416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7" name="title_1"/>
          <p:cNvSpPr>
            <a:spLocks noChangeArrowheads="1"/>
          </p:cNvSpPr>
          <p:nvPr/>
        </p:nvSpPr>
        <p:spPr bwMode="auto">
          <a:xfrm>
            <a:off x="636588" y="915988"/>
            <a:ext cx="8328025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三、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观念氛围是前提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三公三心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418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19" name="关于我们"/>
          <p:cNvSpPr>
            <a:spLocks noChangeArrowheads="1"/>
          </p:cNvSpPr>
          <p:nvPr/>
        </p:nvSpPr>
        <p:spPr bwMode="auto">
          <a:xfrm>
            <a:off x="568325" y="203200"/>
            <a:ext cx="4493538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案例：海尔公司的人力资源管理</a:t>
            </a:r>
            <a:endParaRPr lang="zh-CN" altLang="en-US" sz="2400" dirty="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21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2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5076825" y="1492250"/>
            <a:ext cx="3959225" cy="3455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kumimoji="1"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kumimoji="1"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三公</a:t>
            </a:r>
            <a:r>
              <a:rPr kumimoji="1" lang="en-US" altLang="zh-CN"/>
              <a:t>— </a:t>
            </a:r>
            <a:r>
              <a:rPr kumimoji="1" lang="zh-CN" altLang="en-US"/>
              <a:t>公平、公正、公开；</a:t>
            </a:r>
            <a:endParaRPr kumimoji="1"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kumimoji="1"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kumimoji="1"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kumimoji="1"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三心</a:t>
            </a:r>
            <a:r>
              <a:rPr kumimoji="1" lang="en-US" altLang="zh-CN"/>
              <a:t>—</a:t>
            </a:r>
            <a:r>
              <a:rPr kumimoji="1" lang="zh-CN" altLang="en-US"/>
              <a:t>热心、诚心、知心；</a:t>
            </a:r>
            <a:endParaRPr kumimoji="1"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kumimoji="1"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kumimoji="1" lang="zh-CN" altLang="en-US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kumimoji="1" lang="zh-CN" altLang="en-US">
                <a:solidFill>
                  <a:schemeClr val="folHlink"/>
                </a:solidFill>
                <a:ea typeface="黑体" panose="02010609060101010101" pitchFamily="2" charset="-122"/>
              </a:rPr>
              <a:t>用三心换员工的铁心。</a:t>
            </a:r>
            <a:endParaRPr kumimoji="1" lang="zh-CN" altLang="en-US">
              <a:solidFill>
                <a:schemeClr val="folHlink"/>
              </a:solidFill>
              <a:ea typeface="黑体" panose="02010609060101010101" pitchFamily="2" charset="-122"/>
            </a:endParaRPr>
          </a:p>
        </p:txBody>
      </p:sp>
      <p:pic>
        <p:nvPicPr>
          <p:cNvPr id="17424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347788"/>
            <a:ext cx="4465638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462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9464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5" name="title_1"/>
          <p:cNvSpPr>
            <a:spLocks noChangeArrowheads="1"/>
          </p:cNvSpPr>
          <p:nvPr/>
        </p:nvSpPr>
        <p:spPr bwMode="auto">
          <a:xfrm>
            <a:off x="636588" y="915988"/>
            <a:ext cx="8328025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四、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机制创新是重点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—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人人是人才，赛马不相马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9466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67" name="关于我们"/>
          <p:cNvSpPr>
            <a:spLocks noChangeArrowheads="1"/>
          </p:cNvSpPr>
          <p:nvPr/>
        </p:nvSpPr>
        <p:spPr bwMode="auto">
          <a:xfrm>
            <a:off x="568325" y="203200"/>
            <a:ext cx="4493538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案例：海尔公司的人力资源管理</a:t>
            </a:r>
            <a:endParaRPr lang="zh-CN" altLang="en-US" sz="2400" dirty="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9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0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250825" y="3219450"/>
            <a:ext cx="8785225" cy="1728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kumimoji="1" lang="zh-CN" altLang="en-US" dirty="0">
                <a:solidFill>
                  <a:schemeClr val="folHlink"/>
                </a:solidFill>
                <a:ea typeface="黑体" panose="02010609060101010101" pitchFamily="2" charset="-122"/>
              </a:rPr>
              <a:t>“三工”并存、动态转换；</a:t>
            </a:r>
            <a:r>
              <a:rPr kumimoji="1" lang="zh-CN" altLang="en-US" dirty="0">
                <a:solidFill>
                  <a:schemeClr val="tx2"/>
                </a:solidFill>
              </a:rPr>
              <a:t>升迁靠竞争；在位要受控；届满要轮流；末尾要淘汰；</a:t>
            </a:r>
            <a:endParaRPr kumimoji="1" lang="zh-CN" altLang="en-US" dirty="0">
              <a:solidFill>
                <a:schemeClr val="tx2"/>
              </a:solidFill>
            </a:endParaRPr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kumimoji="1" lang="zh-CN" altLang="en-US" dirty="0">
                <a:solidFill>
                  <a:schemeClr val="folHlink"/>
                </a:solidFill>
                <a:ea typeface="黑体" panose="02010609060101010101" pitchFamily="2" charset="-122"/>
              </a:rPr>
              <a:t>建立有效的激励驱动机制：</a:t>
            </a:r>
            <a:r>
              <a:rPr kumimoji="1" lang="zh-CN" altLang="en-US" dirty="0">
                <a:solidFill>
                  <a:schemeClr val="tx2"/>
                </a:solidFill>
              </a:rPr>
              <a:t>目标的驱动</a:t>
            </a:r>
            <a:r>
              <a:rPr kumimoji="1" lang="en-US" altLang="zh-CN" dirty="0">
                <a:solidFill>
                  <a:schemeClr val="tx2"/>
                </a:solidFill>
              </a:rPr>
              <a:t>—</a:t>
            </a:r>
            <a:r>
              <a:rPr kumimoji="1" lang="zh-CN" altLang="en-US" dirty="0">
                <a:solidFill>
                  <a:schemeClr val="tx2"/>
                </a:solidFill>
              </a:rPr>
              <a:t>目标体系；路线的驱动</a:t>
            </a:r>
            <a:r>
              <a:rPr kumimoji="1" lang="en-US" altLang="zh-CN" dirty="0">
                <a:solidFill>
                  <a:schemeClr val="tx2"/>
                </a:solidFill>
              </a:rPr>
              <a:t>—</a:t>
            </a:r>
            <a:r>
              <a:rPr kumimoji="1" lang="zh-CN" altLang="en-US" dirty="0">
                <a:solidFill>
                  <a:schemeClr val="tx2"/>
                </a:solidFill>
              </a:rPr>
              <a:t>日清体系（日事日毕，日清日高）；激励的驱动</a:t>
            </a:r>
            <a:r>
              <a:rPr kumimoji="1" lang="en-US" altLang="zh-CN" dirty="0">
                <a:solidFill>
                  <a:schemeClr val="tx2"/>
                </a:solidFill>
              </a:rPr>
              <a:t>—</a:t>
            </a:r>
            <a:r>
              <a:rPr kumimoji="1" lang="zh-CN" altLang="en-US" dirty="0">
                <a:solidFill>
                  <a:schemeClr val="tx2"/>
                </a:solidFill>
              </a:rPr>
              <a:t>激励体系；</a:t>
            </a:r>
            <a:endParaRPr kumimoji="1" lang="zh-CN" altLang="en-US" dirty="0">
              <a:solidFill>
                <a:schemeClr val="tx2"/>
              </a:solidFill>
            </a:endParaRPr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kumimoji="1" lang="zh-CN" altLang="en-US" dirty="0">
                <a:solidFill>
                  <a:schemeClr val="folHlink"/>
                </a:solidFill>
                <a:ea typeface="黑体" panose="02010609060101010101" pitchFamily="2" charset="-122"/>
              </a:rPr>
              <a:t>薪酬管理体系：</a:t>
            </a:r>
            <a:r>
              <a:rPr kumimoji="1" lang="zh-CN" altLang="en-US" dirty="0">
                <a:solidFill>
                  <a:schemeClr val="tx2"/>
                </a:solidFill>
              </a:rPr>
              <a:t>计点到位、计效联酬；员工每个人均有“三</a:t>
            </a:r>
            <a:r>
              <a:rPr kumimoji="1" lang="en-US" altLang="zh-CN" dirty="0">
                <a:solidFill>
                  <a:schemeClr val="tx2"/>
                </a:solidFill>
              </a:rPr>
              <a:t>E”</a:t>
            </a:r>
            <a:r>
              <a:rPr kumimoji="1" lang="zh-CN" altLang="en-US" dirty="0">
                <a:solidFill>
                  <a:schemeClr val="tx2"/>
                </a:solidFill>
              </a:rPr>
              <a:t>卡</a:t>
            </a:r>
            <a:r>
              <a:rPr kumimoji="1" lang="en-US" altLang="zh-CN" dirty="0">
                <a:solidFill>
                  <a:schemeClr val="tx2"/>
                </a:solidFill>
              </a:rPr>
              <a:t>，</a:t>
            </a:r>
            <a:r>
              <a:rPr kumimoji="1" lang="zh-CN" altLang="en-US" dirty="0">
                <a:solidFill>
                  <a:schemeClr val="tx2"/>
                </a:solidFill>
              </a:rPr>
              <a:t>自己可以计算每天报酬；建立子母卡控制机；子卡为各员工三</a:t>
            </a:r>
            <a:r>
              <a:rPr kumimoji="1" lang="en-US" altLang="zh-CN" dirty="0">
                <a:solidFill>
                  <a:schemeClr val="tx2"/>
                </a:solidFill>
              </a:rPr>
              <a:t>E</a:t>
            </a:r>
            <a:r>
              <a:rPr kumimoji="1" lang="zh-CN" altLang="en-US" dirty="0">
                <a:solidFill>
                  <a:schemeClr val="tx2"/>
                </a:solidFill>
              </a:rPr>
              <a:t>卡考核汇总。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pic>
        <p:nvPicPr>
          <p:cNvPr id="19472" name="Picture 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420813"/>
            <a:ext cx="8713788" cy="165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25413" y="785813"/>
            <a:ext cx="8893175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183563" y="133350"/>
            <a:ext cx="215900" cy="21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29600" y="182563"/>
            <a:ext cx="123825" cy="11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椭圆 1036"/>
          <p:cNvSpPr/>
          <p:nvPr/>
        </p:nvSpPr>
        <p:spPr>
          <a:xfrm>
            <a:off x="8801100" y="133350"/>
            <a:ext cx="217488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510" name="Picture 7" descr="F:\文件临时存放区\66_014_c\图片\image 298.png"/>
          <p:cNvPicPr>
            <a:picLocks noChangeAspect="1" noChangeArrowheads="1"/>
          </p:cNvPicPr>
          <p:nvPr/>
        </p:nvPicPr>
        <p:blipFill>
          <a:blip r:embed="rId2">
            <a:biLevel thresh="50000"/>
            <a:grayscl/>
          </a:blip>
          <a:srcRect/>
          <a:stretch>
            <a:fillRect/>
          </a:stretch>
        </p:blipFill>
        <p:spPr bwMode="auto">
          <a:xfrm>
            <a:off x="8853488" y="198438"/>
            <a:ext cx="1143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con_home_green"/>
          <p:cNvSpPr/>
          <p:nvPr/>
        </p:nvSpPr>
        <p:spPr>
          <a:xfrm>
            <a:off x="8493125" y="133350"/>
            <a:ext cx="215900" cy="215900"/>
          </a:xfrm>
          <a:prstGeom prst="ellipse">
            <a:avLst/>
          </a:prstGeom>
          <a:solidFill>
            <a:srgbClr val="B2D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1512" name="icon_home" descr="F:\文件临时存放区\66_014_c\图片\image 304.png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</a:blip>
          <a:srcRect/>
          <a:stretch>
            <a:fillRect/>
          </a:stretch>
        </p:blipFill>
        <p:spPr bwMode="auto">
          <a:xfrm>
            <a:off x="8521700" y="166688"/>
            <a:ext cx="1428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3" name="title_1"/>
          <p:cNvSpPr>
            <a:spLocks noChangeArrowheads="1"/>
          </p:cNvSpPr>
          <p:nvPr/>
        </p:nvSpPr>
        <p:spPr bwMode="auto">
          <a:xfrm>
            <a:off x="636588" y="915988"/>
            <a:ext cx="8328025" cy="36988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</a:ln>
        </p:spPr>
        <p:txBody>
          <a:bodyPr anchor="ctr"/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五、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生涯设计是核心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变“管人”为“经营人”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1514" name="arrow_1"/>
          <p:cNvGrpSpPr>
            <a:grpSpLocks noChangeAspect="1"/>
          </p:cNvGrpSpPr>
          <p:nvPr/>
        </p:nvGrpSpPr>
        <p:grpSpPr bwMode="auto">
          <a:xfrm>
            <a:off x="250825" y="965200"/>
            <a:ext cx="309563" cy="277813"/>
            <a:chOff x="510977" y="1676698"/>
            <a:chExt cx="174686" cy="174686"/>
          </a:xfrm>
        </p:grpSpPr>
        <p:sp>
          <p:nvSpPr>
            <p:cNvPr id="85" name="椭圆 84"/>
            <p:cNvSpPr/>
            <p:nvPr/>
          </p:nvSpPr>
          <p:spPr>
            <a:xfrm>
              <a:off x="510977" y="1676698"/>
              <a:ext cx="174686" cy="174686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541435" y="1766536"/>
              <a:ext cx="9585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2700000">
              <a:off x="579252" y="1741082"/>
              <a:ext cx="7486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8100000">
              <a:off x="583539" y="1791492"/>
              <a:ext cx="7524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15" name="关于我们"/>
          <p:cNvSpPr>
            <a:spLocks noChangeArrowheads="1"/>
          </p:cNvSpPr>
          <p:nvPr/>
        </p:nvSpPr>
        <p:spPr bwMode="auto">
          <a:xfrm>
            <a:off x="568325" y="203200"/>
            <a:ext cx="4493538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7F7F7F"/>
                </a:solidFill>
                <a:latin typeface="黑体" panose="02010609060101010101" pitchFamily="2" charset="-122"/>
                <a:ea typeface="黑体" panose="02010609060101010101" pitchFamily="2" charset="-122"/>
                <a:cs typeface="微软雅黑" panose="020B0503020204020204" charset="-122"/>
              </a:rPr>
              <a:t>案例：海尔公司的人力资源管理</a:t>
            </a:r>
            <a:endParaRPr lang="zh-CN" altLang="en-US" sz="2400" dirty="0">
              <a:solidFill>
                <a:srgbClr val="7F7F7F"/>
              </a:solidFill>
              <a:latin typeface="黑体" panose="02010609060101010101" pitchFamily="2" charset="-122"/>
              <a:ea typeface="黑体" panose="02010609060101010101" pitchFamily="2" charset="-122"/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79388" y="842963"/>
            <a:ext cx="0" cy="43005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7" name="arrow_游标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268288"/>
            <a:ext cx="3571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8" name="Picture 2" descr="E:\PPT\PPT_图标\221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</a:blip>
          <a:srcRect/>
          <a:stretch>
            <a:fillRect/>
          </a:stretch>
        </p:blipFill>
        <p:spPr bwMode="auto">
          <a:xfrm>
            <a:off x="755650" y="4021138"/>
            <a:ext cx="32226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0" name="Rectangle 3"/>
          <p:cNvSpPr>
            <a:spLocks noChangeArrowheads="1"/>
          </p:cNvSpPr>
          <p:nvPr/>
        </p:nvSpPr>
        <p:spPr bwMode="auto">
          <a:xfrm>
            <a:off x="4932363" y="1635125"/>
            <a:ext cx="4032250" cy="3168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kumimoji="1" lang="zh-CN" altLang="en-US" dirty="0"/>
              <a:t>三大类型的职业生涯路径设计；</a:t>
            </a:r>
            <a:endParaRPr kumimoji="1" lang="zh-CN" altLang="en-US" dirty="0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kumimoji="1" lang="zh-CN" altLang="en-US" dirty="0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kumimoji="1" lang="zh-CN" altLang="en-US" dirty="0"/>
              <a:t>建立起有效的人员素质提高的培训系统及学习型组织；</a:t>
            </a:r>
            <a:endParaRPr kumimoji="1" lang="zh-CN" altLang="en-US" dirty="0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kumimoji="1" lang="zh-CN" altLang="en-US" dirty="0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kumimoji="1" lang="zh-CN" altLang="en-US" dirty="0"/>
              <a:t>不断创新的培训形式</a:t>
            </a:r>
            <a:r>
              <a:rPr kumimoji="1" lang="en-US" altLang="zh-CN" dirty="0"/>
              <a:t>—</a:t>
            </a:r>
            <a:r>
              <a:rPr kumimoji="1" lang="zh-CN" altLang="en-US" dirty="0"/>
              <a:t>促进和提高培训效果；</a:t>
            </a:r>
            <a:endParaRPr kumimoji="1" lang="zh-CN" altLang="en-US" dirty="0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endParaRPr kumimoji="1" lang="zh-CN" altLang="en-US" dirty="0"/>
          </a:p>
          <a:p>
            <a:pPr marL="444500" indent="-4445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  <a:tabLst>
                <a:tab pos="267970" algn="l"/>
                <a:tab pos="360045" algn="l"/>
              </a:tabLst>
            </a:pPr>
            <a:r>
              <a:rPr kumimoji="1" lang="zh-CN" altLang="en-US" dirty="0"/>
              <a:t>不断创新的培训内容</a:t>
            </a:r>
            <a:r>
              <a:rPr kumimoji="1" lang="en-US" altLang="zh-CN" dirty="0"/>
              <a:t>—</a:t>
            </a:r>
            <a:r>
              <a:rPr kumimoji="1" lang="zh-CN" altLang="en-US" dirty="0"/>
              <a:t>以市场为目的、以效果为核心。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pic>
        <p:nvPicPr>
          <p:cNvPr id="21520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1419225"/>
            <a:ext cx="4465638" cy="352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主题1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2965</Words>
  <Application>WPS 演示</Application>
  <PresentationFormat>全屏显示(16:9)</PresentationFormat>
  <Paragraphs>357</Paragraphs>
  <Slides>45</Slides>
  <Notes>45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45</vt:i4>
      </vt:variant>
    </vt:vector>
  </HeadingPairs>
  <TitlesOfParts>
    <vt:vector size="58" baseType="lpstr">
      <vt:lpstr>Arial</vt:lpstr>
      <vt:lpstr>宋体</vt:lpstr>
      <vt:lpstr>Wingdings</vt:lpstr>
      <vt:lpstr>Calibri</vt:lpstr>
      <vt:lpstr>微软雅黑</vt:lpstr>
      <vt:lpstr>楷体_GB2312</vt:lpstr>
      <vt:lpstr>新宋体</vt:lpstr>
      <vt:lpstr>黑体</vt:lpstr>
      <vt:lpstr>Arial Unicode MS</vt:lpstr>
      <vt:lpstr>Gill Sans Ultra Bold Condensed</vt:lpstr>
      <vt:lpstr>Times New Roman</vt:lpstr>
      <vt:lpstr>华文楷体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Jermaine Woo</cp:lastModifiedBy>
  <cp:revision>305</cp:revision>
  <dcterms:created xsi:type="dcterms:W3CDTF">2021-03-07T10:01:57Z</dcterms:created>
  <dcterms:modified xsi:type="dcterms:W3CDTF">2021-03-07T10:03:53Z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